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5EB"/>
          </a:solidFill>
        </a:fill>
      </a:tcStyle>
    </a:wholeTbl>
    <a:band2H>
      <a:tcTxStyle/>
      <a:tcStyle>
        <a:tcBdr/>
        <a:fill>
          <a:solidFill>
            <a:srgbClr val="E8F2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0"/>
          </a:solidFill>
        </a:fill>
      </a:tcStyle>
    </a:wholeTbl>
    <a:band2H>
      <a:tcTxStyle/>
      <a:tcStyle>
        <a:tcBdr/>
        <a:fill>
          <a:solidFill>
            <a:srgbClr val="EFEE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2DE"/>
          </a:solidFill>
        </a:fill>
      </a:tcStyle>
    </a:wholeTbl>
    <a:band2H>
      <a:tcTxStyle/>
      <a:tcStyle>
        <a:tcBdr/>
        <a:fill>
          <a:solidFill>
            <a:srgbClr val="ECF1E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 showGuides="1">
      <p:cViewPr varScale="1">
        <p:scale>
          <a:sx n="119" d="100"/>
          <a:sy n="119" d="100"/>
        </p:scale>
        <p:origin x="7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26142"/>
          <c:y val="6.1319499999999999E-2"/>
          <c:w val="0.86885800000000002"/>
          <c:h val="0.606157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Central Africa</c:v>
                </c:pt>
                <c:pt idx="1">
                  <c:v>East Africa</c:v>
                </c:pt>
                <c:pt idx="2">
                  <c:v>North Africa</c:v>
                </c:pt>
                <c:pt idx="3">
                  <c:v>Southern Africa</c:v>
                </c:pt>
                <c:pt idx="4">
                  <c:v>West Africa</c:v>
                </c:pt>
                <c:pt idx="5">
                  <c:v>Africa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0.45241999999999999</c:v>
                </c:pt>
                <c:pt idx="1">
                  <c:v>-5.0165559999999996</c:v>
                </c:pt>
                <c:pt idx="2">
                  <c:v>-5.5574279999999998</c:v>
                </c:pt>
                <c:pt idx="3">
                  <c:v>-4.9425819999999998</c:v>
                </c:pt>
                <c:pt idx="4">
                  <c:v>-4.6090470000000003</c:v>
                </c:pt>
                <c:pt idx="5">
                  <c:v>-4.7134780000000003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E-C64F-986E-7CBD87F0C4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Central Africa</c:v>
                </c:pt>
                <c:pt idx="1">
                  <c:v>East Africa</c:v>
                </c:pt>
                <c:pt idx="2">
                  <c:v>North Africa</c:v>
                </c:pt>
                <c:pt idx="3">
                  <c:v>Southern Africa</c:v>
                </c:pt>
                <c:pt idx="4">
                  <c:v>West Africa</c:v>
                </c:pt>
                <c:pt idx="5">
                  <c:v>Africa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-2.899403</c:v>
                </c:pt>
                <c:pt idx="1">
                  <c:v>-6.1466570000000003</c:v>
                </c:pt>
                <c:pt idx="2">
                  <c:v>-9.9252140000000004</c:v>
                </c:pt>
                <c:pt idx="3">
                  <c:v>-10.169202</c:v>
                </c:pt>
                <c:pt idx="4">
                  <c:v>-6.2973819999999998</c:v>
                </c:pt>
                <c:pt idx="5">
                  <c:v>-7.9695419999999997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FE-C64F-986E-7CBD87F0C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500" b="0" i="0" u="none" strike="noStrike">
                <a:solidFill>
                  <a:srgbClr val="595959"/>
                </a:solidFill>
                <a:latin typeface="Arial"/>
              </a:defRPr>
            </a:pPr>
            <a:endParaRPr lang="en-KE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595959"/>
                </a:solidFill>
                <a:latin typeface="Arial"/>
              </a:defRPr>
            </a:pPr>
            <a:endParaRPr lang="en-KE"/>
          </a:p>
        </c:txPr>
        <c:crossAx val="2094734552"/>
        <c:crosses val="autoZero"/>
        <c:crossBetween val="between"/>
        <c:majorUnit val="3.75"/>
        <c:minorUnit val="1.87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8223199999999998"/>
          <c:y val="0.79450399999999999"/>
          <c:w val="0.44697700000000001"/>
          <c:h val="0.205496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400" b="0" i="0" u="none" strike="noStrike">
              <a:solidFill>
                <a:srgbClr val="595959"/>
              </a:solidFill>
              <a:latin typeface="Times New Roman"/>
            </a:defRPr>
          </a:pPr>
          <a:endParaRPr lang="en-KE"/>
        </a:p>
      </c:txPr>
    </c:legend>
    <c:plotVisOnly val="1"/>
    <c:dispBlanksAs val="gap"/>
    <c:showDLblsOverMax val="1"/>
  </c:chart>
  <c:spPr>
    <a:noFill/>
    <a:ln w="12700" cap="flat">
      <a:solidFill>
        <a:srgbClr val="000000"/>
      </a:solidFill>
      <a:prstDash val="solid"/>
      <a:round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Calibri"/>
        <a:ea typeface="Calibri"/>
        <a:cs typeface="Calibri"/>
        <a:sym typeface="Calibri"/>
      </a:defRPr>
    </a:lvl1pPr>
    <a:lvl2pPr indent="228600" defTabSz="457200" latinLnBrk="0">
      <a:defRPr sz="1200">
        <a:latin typeface="Calibri"/>
        <a:ea typeface="Calibri"/>
        <a:cs typeface="Calibri"/>
        <a:sym typeface="Calibri"/>
      </a:defRPr>
    </a:lvl2pPr>
    <a:lvl3pPr indent="457200" defTabSz="457200" latinLnBrk="0">
      <a:defRPr sz="1200">
        <a:latin typeface="Calibri"/>
        <a:ea typeface="Calibri"/>
        <a:cs typeface="Calibri"/>
        <a:sym typeface="Calibri"/>
      </a:defRPr>
    </a:lvl3pPr>
    <a:lvl4pPr indent="685800" defTabSz="457200" latinLnBrk="0">
      <a:defRPr sz="1200">
        <a:latin typeface="Calibri"/>
        <a:ea typeface="Calibri"/>
        <a:cs typeface="Calibri"/>
        <a:sym typeface="Calibri"/>
      </a:defRPr>
    </a:lvl4pPr>
    <a:lvl5pPr indent="914400" defTabSz="457200" latinLnBrk="0">
      <a:defRPr sz="1200">
        <a:latin typeface="Calibri"/>
        <a:ea typeface="Calibri"/>
        <a:cs typeface="Calibri"/>
        <a:sym typeface="Calibri"/>
      </a:defRPr>
    </a:lvl5pPr>
    <a:lvl6pPr indent="1143000" defTabSz="457200" latinLnBrk="0">
      <a:defRPr sz="1200">
        <a:latin typeface="Calibri"/>
        <a:ea typeface="Calibri"/>
        <a:cs typeface="Calibri"/>
        <a:sym typeface="Calibri"/>
      </a:defRPr>
    </a:lvl6pPr>
    <a:lvl7pPr indent="1371600" defTabSz="457200" latinLnBrk="0">
      <a:defRPr sz="1200">
        <a:latin typeface="Calibri"/>
        <a:ea typeface="Calibri"/>
        <a:cs typeface="Calibri"/>
        <a:sym typeface="Calibri"/>
      </a:defRPr>
    </a:lvl7pPr>
    <a:lvl8pPr indent="1600200" defTabSz="457200" latinLnBrk="0">
      <a:defRPr sz="1200">
        <a:latin typeface="Calibri"/>
        <a:ea typeface="Calibri"/>
        <a:cs typeface="Calibri"/>
        <a:sym typeface="Calibri"/>
      </a:defRPr>
    </a:lvl8pPr>
    <a:lvl9pPr indent="1828800" defTabSz="4572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/>
          <p:nvPr/>
        </p:nvSpPr>
        <p:spPr>
          <a:xfrm>
            <a:off x="657223" y="6345382"/>
            <a:ext cx="1892014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/>
            </a:lvl1pPr>
          </a:lstStyle>
          <a:p>
            <a:r>
              <a:t>© AERC 2022</a:t>
            </a:r>
          </a:p>
        </p:txBody>
      </p:sp>
      <p:sp>
        <p:nvSpPr>
          <p:cNvPr id="13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D5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603504" y="770467"/>
            <a:ext cx="10782301" cy="3352802"/>
          </a:xfrm>
          <a:prstGeom prst="rect">
            <a:avLst/>
          </a:prstGeom>
        </p:spPr>
        <p:txBody>
          <a:bodyPr lIns="45718" tIns="45718" rIns="45718" bIns="45718" anchor="b">
            <a:normAutofit/>
          </a:bodyPr>
          <a:lstStyle>
            <a:lvl1pPr>
              <a:lnSpc>
                <a:spcPct val="80000"/>
              </a:lnSpc>
              <a:defRPr sz="8800" b="0" spc="-120">
                <a:solidFill>
                  <a:srgbClr val="E6A14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67512" y="4206876"/>
            <a:ext cx="9228202" cy="1645922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lnSpc>
                <a:spcPct val="85000"/>
              </a:lnSpc>
              <a:spcBef>
                <a:spcPts val="1300"/>
              </a:spcBef>
              <a:defRPr sz="3200">
                <a:solidFill>
                  <a:srgbClr val="E6A141"/>
                </a:solidFill>
              </a:defRPr>
            </a:lvl1pPr>
            <a:lvl2pPr indent="0">
              <a:lnSpc>
                <a:spcPct val="85000"/>
              </a:lnSpc>
              <a:spcBef>
                <a:spcPts val="1300"/>
              </a:spcBef>
              <a:defRPr sz="3200">
                <a:solidFill>
                  <a:srgbClr val="E6A141"/>
                </a:solidFill>
              </a:defRPr>
            </a:lvl2pPr>
            <a:lvl3pPr indent="0">
              <a:lnSpc>
                <a:spcPct val="85000"/>
              </a:lnSpc>
              <a:spcBef>
                <a:spcPts val="1300"/>
              </a:spcBef>
              <a:defRPr sz="3200">
                <a:solidFill>
                  <a:srgbClr val="E6A141"/>
                </a:solidFill>
              </a:defRPr>
            </a:lvl3pPr>
            <a:lvl4pPr indent="0">
              <a:lnSpc>
                <a:spcPct val="85000"/>
              </a:lnSpc>
              <a:spcBef>
                <a:spcPts val="1300"/>
              </a:spcBef>
              <a:defRPr sz="3200">
                <a:solidFill>
                  <a:srgbClr val="E6A141"/>
                </a:solidFill>
              </a:defRPr>
            </a:lvl4pPr>
            <a:lvl5pPr indent="0">
              <a:lnSpc>
                <a:spcPct val="85000"/>
              </a:lnSpc>
              <a:spcBef>
                <a:spcPts val="1300"/>
              </a:spcBef>
              <a:defRPr sz="3200">
                <a:solidFill>
                  <a:srgbClr val="E6A141"/>
                </a:solidFill>
              </a:defRPr>
            </a:lvl5pPr>
          </a:lstStyle>
          <a:p>
            <a:r>
              <a:t>Sub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57131" y="6554788"/>
            <a:ext cx="232875" cy="228509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457200">
              <a:defRPr sz="1000"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5"/>
          <p:cNvSpPr txBox="1"/>
          <p:nvPr/>
        </p:nvSpPr>
        <p:spPr>
          <a:xfrm>
            <a:off x="657223" y="6345382"/>
            <a:ext cx="1892014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/>
            </a:lvl1pPr>
          </a:lstStyle>
          <a:p>
            <a:r>
              <a:t>© AERC 2022</a:t>
            </a:r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657223" y="499532"/>
            <a:ext cx="10772776" cy="781252"/>
          </a:xfrm>
          <a:prstGeom prst="rect">
            <a:avLst/>
          </a:prstGeom>
        </p:spPr>
        <p:txBody>
          <a:bodyPr lIns="45718" tIns="45718" rIns="45718" bIns="45718" anchor="ctr">
            <a:normAutofit/>
          </a:bodyPr>
          <a:lstStyle>
            <a:lvl1pPr>
              <a:lnSpc>
                <a:spcPct val="85000"/>
              </a:lnSpc>
              <a:defRPr sz="3800" b="0" spc="-119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676655" y="2371900"/>
            <a:ext cx="10753726" cy="3766187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lnSpc>
                <a:spcPct val="85000"/>
              </a:lnSpc>
              <a:spcBef>
                <a:spcPts val="1300"/>
              </a:spcBef>
              <a:defRPr sz="2800">
                <a:solidFill>
                  <a:srgbClr val="262626"/>
                </a:solidFill>
              </a:defRPr>
            </a:lvl1pPr>
            <a:lvl2pPr marL="404622" indent="-400050">
              <a:lnSpc>
                <a:spcPct val="85000"/>
              </a:lnSpc>
              <a:spcBef>
                <a:spcPts val="1300"/>
              </a:spcBef>
              <a:buSzPct val="100000"/>
              <a:buChar char="•"/>
              <a:defRPr sz="2800">
                <a:solidFill>
                  <a:srgbClr val="262626"/>
                </a:solidFill>
              </a:defRPr>
            </a:lvl2pPr>
            <a:lvl3pPr marL="533400" indent="-533400">
              <a:lnSpc>
                <a:spcPct val="85000"/>
              </a:lnSpc>
              <a:spcBef>
                <a:spcPts val="1300"/>
              </a:spcBef>
              <a:buSzPct val="100000"/>
              <a:buChar char="•"/>
              <a:defRPr sz="2800">
                <a:solidFill>
                  <a:srgbClr val="262626"/>
                </a:solidFill>
              </a:defRPr>
            </a:lvl3pPr>
            <a:lvl4pPr marL="807084" indent="-480059">
              <a:lnSpc>
                <a:spcPct val="85000"/>
              </a:lnSpc>
              <a:spcBef>
                <a:spcPts val="1300"/>
              </a:spcBef>
              <a:buSzPct val="75000"/>
              <a:buChar char="❖"/>
              <a:defRPr sz="2800">
                <a:solidFill>
                  <a:srgbClr val="262626"/>
                </a:solidFill>
              </a:defRPr>
            </a:lvl4pPr>
            <a:lvl5pPr marL="1255712" indent="-533400">
              <a:lnSpc>
                <a:spcPct val="85000"/>
              </a:lnSpc>
              <a:spcBef>
                <a:spcPts val="1300"/>
              </a:spcBef>
              <a:buSzPct val="75000"/>
              <a:buChar char="•"/>
              <a:defRPr sz="2800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traight Connector 2"/>
          <p:cNvSpPr/>
          <p:nvPr/>
        </p:nvSpPr>
        <p:spPr>
          <a:xfrm>
            <a:off x="676655" y="1223684"/>
            <a:ext cx="10753344" cy="1"/>
          </a:xfrm>
          <a:prstGeom prst="line">
            <a:avLst/>
          </a:prstGeom>
          <a:ln w="25400">
            <a:solidFill>
              <a:srgbClr val="263D56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946" y="0"/>
            <a:ext cx="795054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57131" y="6554788"/>
            <a:ext cx="232875" cy="228509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457200">
              <a:defRPr sz="1000">
                <a:solidFill>
                  <a:srgbClr val="263D56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5"/>
          <p:cNvSpPr txBox="1"/>
          <p:nvPr/>
        </p:nvSpPr>
        <p:spPr>
          <a:xfrm>
            <a:off x="657223" y="6345382"/>
            <a:ext cx="1892014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/>
            </a:lvl1pPr>
          </a:lstStyle>
          <a:p>
            <a:r>
              <a:t>C</a:t>
            </a:r>
          </a:p>
        </p:txBody>
      </p:sp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777" cy="3355848"/>
          </a:xfrm>
          <a:prstGeom prst="rect">
            <a:avLst/>
          </a:prstGeom>
          <a:solidFill>
            <a:srgbClr val="FFFFFF"/>
          </a:solidFill>
        </p:spPr>
        <p:txBody>
          <a:bodyPr lIns="45718" tIns="45718" rIns="45718" bIns="45718" anchor="b">
            <a:normAutofit/>
          </a:bodyPr>
          <a:lstStyle>
            <a:lvl1pPr>
              <a:lnSpc>
                <a:spcPct val="80000"/>
              </a:lnSpc>
              <a:defRPr sz="4800" b="0" spc="-12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67512" y="4204208"/>
            <a:ext cx="9226296" cy="1645922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lnSpc>
                <a:spcPct val="85000"/>
              </a:lnSpc>
              <a:spcBef>
                <a:spcPts val="1300"/>
              </a:spcBef>
              <a:defRPr sz="3200"/>
            </a:lvl1pPr>
            <a:lvl2pPr indent="0">
              <a:lnSpc>
                <a:spcPct val="85000"/>
              </a:lnSpc>
              <a:spcBef>
                <a:spcPts val="1300"/>
              </a:spcBef>
              <a:defRPr sz="3200"/>
            </a:lvl2pPr>
            <a:lvl3pPr indent="0">
              <a:lnSpc>
                <a:spcPct val="85000"/>
              </a:lnSpc>
              <a:spcBef>
                <a:spcPts val="1300"/>
              </a:spcBef>
              <a:defRPr sz="3200"/>
            </a:lvl3pPr>
            <a:lvl4pPr indent="0">
              <a:lnSpc>
                <a:spcPct val="85000"/>
              </a:lnSpc>
              <a:spcBef>
                <a:spcPts val="1300"/>
              </a:spcBef>
              <a:defRPr sz="3200"/>
            </a:lvl4pPr>
            <a:lvl5pPr indent="0">
              <a:lnSpc>
                <a:spcPct val="85000"/>
              </a:lnSpc>
              <a:spcBef>
                <a:spcPts val="1300"/>
              </a:spcBef>
              <a:defRPr sz="3200"/>
            </a:lvl5pPr>
          </a:lstStyle>
          <a:p>
            <a:r>
              <a:t>Sub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57131" y="6554788"/>
            <a:ext cx="232875" cy="228509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457200">
              <a:defRPr sz="1000">
                <a:solidFill>
                  <a:srgbClr val="263D56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5"/>
          <p:cNvSpPr txBox="1"/>
          <p:nvPr/>
        </p:nvSpPr>
        <p:spPr>
          <a:xfrm>
            <a:off x="10207623" y="6396182"/>
            <a:ext cx="1892014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200"/>
            </a:lvl1pPr>
          </a:lstStyle>
          <a:p>
            <a:r>
              <a:t>© AERC 2022</a:t>
            </a:r>
          </a:p>
        </p:txBody>
      </p:sp>
      <p:pic>
        <p:nvPicPr>
          <p:cNvPr id="4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221" y="-232995"/>
            <a:ext cx="1087592" cy="1368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2"/>
            <a:ext cx="12192000" cy="6856416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Rectangle"/>
          <p:cNvSpPr/>
          <p:nvPr/>
        </p:nvSpPr>
        <p:spPr>
          <a:xfrm>
            <a:off x="584199" y="743954"/>
            <a:ext cx="1080394" cy="108844"/>
          </a:xfrm>
          <a:prstGeom prst="rect">
            <a:avLst/>
          </a:prstGeom>
          <a:solidFill>
            <a:srgbClr val="E28D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D96639"/>
                </a:solidFill>
              </a:defRPr>
            </a:pPr>
            <a:endParaRPr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57131" y="6554788"/>
            <a:ext cx="232875" cy="228509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457200">
              <a:defRPr sz="1000">
                <a:solidFill>
                  <a:srgbClr val="263D56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E6A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"/>
          <p:cNvSpPr txBox="1"/>
          <p:nvPr/>
        </p:nvSpPr>
        <p:spPr>
          <a:xfrm>
            <a:off x="657223" y="6345382"/>
            <a:ext cx="1892014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/>
            </a:lvl1pPr>
          </a:lstStyle>
          <a:p>
            <a:r>
              <a:t>© AERC 2022</a:t>
            </a:r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649223" y="5418666"/>
            <a:ext cx="10780779" cy="613285"/>
          </a:xfrm>
          <a:prstGeom prst="rect">
            <a:avLst/>
          </a:prstGeom>
        </p:spPr>
        <p:txBody>
          <a:bodyPr lIns="45718" tIns="45718" rIns="45718" bIns="45718" anchor="b">
            <a:normAutofit/>
          </a:bodyPr>
          <a:lstStyle>
            <a:lvl1pPr>
              <a:lnSpc>
                <a:spcPct val="85000"/>
              </a:lnSpc>
              <a:defRPr sz="3200" spc="-1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Picture Placeholder 2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533095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6655" y="6031950"/>
            <a:ext cx="9229346" cy="411187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300"/>
              </a:spcBef>
              <a:defRPr sz="1400">
                <a:solidFill>
                  <a:srgbClr val="262626"/>
                </a:solidFill>
              </a:defRPr>
            </a:lvl1pPr>
            <a:lvl2pPr indent="0">
              <a:lnSpc>
                <a:spcPct val="90000"/>
              </a:lnSpc>
              <a:spcBef>
                <a:spcPts val="1300"/>
              </a:spcBef>
              <a:defRPr sz="1400">
                <a:solidFill>
                  <a:srgbClr val="262626"/>
                </a:solidFill>
              </a:defRPr>
            </a:lvl2pPr>
            <a:lvl3pPr indent="0">
              <a:lnSpc>
                <a:spcPct val="90000"/>
              </a:lnSpc>
              <a:spcBef>
                <a:spcPts val="1300"/>
              </a:spcBef>
              <a:defRPr sz="1400">
                <a:solidFill>
                  <a:srgbClr val="262626"/>
                </a:solidFill>
              </a:defRPr>
            </a:lvl3pPr>
            <a:lvl4pPr indent="0">
              <a:lnSpc>
                <a:spcPct val="90000"/>
              </a:lnSpc>
              <a:spcBef>
                <a:spcPts val="1300"/>
              </a:spcBef>
              <a:defRPr sz="1400">
                <a:solidFill>
                  <a:srgbClr val="262626"/>
                </a:solidFill>
              </a:defRPr>
            </a:lvl4pPr>
            <a:lvl5pPr indent="0">
              <a:lnSpc>
                <a:spcPct val="90000"/>
              </a:lnSpc>
              <a:spcBef>
                <a:spcPts val="1300"/>
              </a:spcBef>
              <a:defRPr sz="1400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57131" y="6554788"/>
            <a:ext cx="232875" cy="228509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457200">
              <a:defRPr sz="1000"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5"/>
          <p:cNvSpPr txBox="1"/>
          <p:nvPr/>
        </p:nvSpPr>
        <p:spPr>
          <a:xfrm>
            <a:off x="657223" y="6345382"/>
            <a:ext cx="1892014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/>
            </a:lvl1pPr>
          </a:lstStyle>
          <a:p>
            <a:r>
              <a:t>© AERC 2022</a:t>
            </a:r>
          </a:p>
        </p:txBody>
      </p:sp>
      <p:sp>
        <p:nvSpPr>
          <p:cNvPr id="68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rgbClr val="263D5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2" cy="1920240"/>
          </a:xfrm>
          <a:prstGeom prst="rect">
            <a:avLst/>
          </a:prstGeom>
        </p:spPr>
        <p:txBody>
          <a:bodyPr lIns="45718" tIns="45718" rIns="45718" bIns="45718" anchor="b">
            <a:normAutofit/>
          </a:bodyPr>
          <a:lstStyle>
            <a:lvl1pPr>
              <a:lnSpc>
                <a:spcPct val="85000"/>
              </a:lnSpc>
              <a:defRPr sz="4000" b="0" spc="-120">
                <a:solidFill>
                  <a:srgbClr val="E6A14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75980" y="2511811"/>
            <a:ext cx="3398522" cy="3126989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lnSpc>
                <a:spcPct val="85000"/>
              </a:lnSpc>
              <a:spcBef>
                <a:spcPts val="1300"/>
              </a:spcBef>
              <a:defRPr sz="2800">
                <a:solidFill>
                  <a:srgbClr val="262626"/>
                </a:solidFill>
              </a:defRPr>
            </a:lvl1pPr>
            <a:lvl2pPr marL="404622" indent="-400050">
              <a:lnSpc>
                <a:spcPct val="85000"/>
              </a:lnSpc>
              <a:spcBef>
                <a:spcPts val="1300"/>
              </a:spcBef>
              <a:buSzPct val="100000"/>
              <a:buChar char=" "/>
              <a:defRPr sz="2800">
                <a:solidFill>
                  <a:srgbClr val="262626"/>
                </a:solidFill>
              </a:defRPr>
            </a:lvl2pPr>
            <a:lvl3pPr marL="400050" indent="-400050">
              <a:lnSpc>
                <a:spcPct val="85000"/>
              </a:lnSpc>
              <a:spcBef>
                <a:spcPts val="1300"/>
              </a:spcBef>
              <a:buSzPct val="100000"/>
              <a:buChar char="•"/>
              <a:defRPr sz="2800">
                <a:solidFill>
                  <a:srgbClr val="262626"/>
                </a:solidFill>
              </a:defRPr>
            </a:lvl3pPr>
            <a:lvl4pPr marL="727075" indent="-400050">
              <a:lnSpc>
                <a:spcPct val="85000"/>
              </a:lnSpc>
              <a:spcBef>
                <a:spcPts val="1300"/>
              </a:spcBef>
              <a:buSzPct val="100000"/>
              <a:buChar char="•"/>
              <a:defRPr sz="2800">
                <a:solidFill>
                  <a:srgbClr val="262626"/>
                </a:solidFill>
              </a:defRPr>
            </a:lvl4pPr>
            <a:lvl5pPr marL="1202372" indent="-480059">
              <a:lnSpc>
                <a:spcPct val="85000"/>
              </a:lnSpc>
              <a:spcBef>
                <a:spcPts val="1300"/>
              </a:spcBef>
              <a:buSzPct val="75000"/>
              <a:buChar char="❖"/>
              <a:defRPr sz="2800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546387" y="948219"/>
            <a:ext cx="6394740" cy="5036946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lnSpc>
                <a:spcPct val="85000"/>
              </a:lnSpc>
              <a:spcBef>
                <a:spcPts val="1300"/>
              </a:spcBef>
              <a:defRPr sz="2800">
                <a:solidFill>
                  <a:srgbClr val="262626"/>
                </a:solidFill>
              </a:defRPr>
            </a:lvl1pPr>
          </a:lstStyle>
          <a:p>
            <a:r>
              <a:t>Body Level One
Body Level Two
Body Level Three
Body Level Four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57131" y="6554788"/>
            <a:ext cx="232875" cy="228509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457200">
              <a:defRPr sz="1000"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2221" y="-232995"/>
            <a:ext cx="1087591" cy="136831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44006" y="6377940"/>
            <a:ext cx="244427" cy="241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 defTabSz="914400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263D56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263D56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263D56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263D56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263D56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263D56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263D56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263D56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263D56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Stock-1054580514.jpg" descr="iStock-1054580514.jpg"/>
          <p:cNvPicPr>
            <a:picLocks noChangeAspect="1"/>
          </p:cNvPicPr>
          <p:nvPr/>
        </p:nvPicPr>
        <p:blipFill>
          <a:blip r:embed="rId3"/>
          <a:srcRect l="13549" r="13549"/>
          <a:stretch>
            <a:fillRect/>
          </a:stretch>
        </p:blipFill>
        <p:spPr>
          <a:xfrm>
            <a:off x="2778" y="0"/>
            <a:ext cx="8912622" cy="6837344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Rectangle"/>
          <p:cNvSpPr/>
          <p:nvPr/>
        </p:nvSpPr>
        <p:spPr>
          <a:xfrm>
            <a:off x="6836221" y="-24982"/>
            <a:ext cx="5370613" cy="6907964"/>
          </a:xfrm>
          <a:prstGeom prst="rect">
            <a:avLst/>
          </a:prstGeom>
          <a:solidFill>
            <a:srgbClr val="2C3C5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2C3C54"/>
                </a:solidFill>
              </a:defRPr>
            </a:pPr>
            <a:endParaRPr/>
          </a:p>
        </p:txBody>
      </p:sp>
      <p:sp>
        <p:nvSpPr>
          <p:cNvPr id="90" name="Rectangle 1"/>
          <p:cNvSpPr txBox="1"/>
          <p:nvPr/>
        </p:nvSpPr>
        <p:spPr>
          <a:xfrm>
            <a:off x="7319853" y="6206003"/>
            <a:ext cx="4794237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Prof. Njuguna Ndung’u  |  Feb 28, 2022</a:t>
            </a:r>
          </a:p>
        </p:txBody>
      </p:sp>
      <p:sp>
        <p:nvSpPr>
          <p:cNvPr id="91" name="Title 1"/>
          <p:cNvSpPr txBox="1">
            <a:spLocks noGrp="1"/>
          </p:cNvSpPr>
          <p:nvPr>
            <p:ph type="ctrTitle"/>
          </p:nvPr>
        </p:nvSpPr>
        <p:spPr>
          <a:xfrm>
            <a:off x="7131466" y="2337218"/>
            <a:ext cx="4987158" cy="239796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300"/>
              </a:spcBef>
              <a:defRPr sz="3000" b="1" spc="-136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The Economic Impact of COVID-19 and Prospects for a Post-Pandemic Economic Recovery in Africa </a:t>
            </a:r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082" y="-334018"/>
            <a:ext cx="1260440" cy="1585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 idx="4294967295"/>
          </p:nvPr>
        </p:nvSpPr>
        <p:spPr>
          <a:xfrm>
            <a:off x="517523" y="785860"/>
            <a:ext cx="10772776" cy="781252"/>
          </a:xfrm>
          <a:prstGeom prst="rect">
            <a:avLst/>
          </a:prstGeom>
        </p:spPr>
        <p:txBody>
          <a:bodyPr lIns="45718" tIns="45718" rIns="45718" bIns="45718" anchor="ctr">
            <a:normAutofit/>
          </a:bodyPr>
          <a:lstStyle>
            <a:lvl1pPr>
              <a:lnSpc>
                <a:spcPct val="85000"/>
              </a:lnSpc>
              <a:defRPr sz="3000" spc="-66"/>
            </a:lvl1pPr>
          </a:lstStyle>
          <a:p>
            <a:r>
              <a:t>Policy priorities for post-COVID-19 recovery/1</a:t>
            </a:r>
          </a:p>
        </p:txBody>
      </p:sp>
      <p:sp>
        <p:nvSpPr>
          <p:cNvPr id="14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9655" y="1607191"/>
            <a:ext cx="10524675" cy="5406685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 marL="402534" indent="-402534">
              <a:lnSpc>
                <a:spcPct val="120000"/>
              </a:lnSpc>
              <a:spcBef>
                <a:spcPts val="600"/>
              </a:spcBef>
              <a:buSzPct val="100000"/>
              <a:buAutoNum type="alphaUcPeriod"/>
              <a:defRPr sz="18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Protect human capital </a:t>
            </a:r>
            <a:endParaRPr sz="1700"/>
          </a:p>
          <a:p>
            <a:pPr marL="634309" lvl="1" indent="-288234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AutoNum type="romanLcPeriod"/>
              <a:defRPr sz="18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The pandemic undermined education, especially of children and the young whose long-term impact is yet to be understood. Evidence suggests that school closures disproportionately impacted children with little or no access to virtual learning facilities. </a:t>
            </a:r>
            <a:endParaRPr sz="1500"/>
          </a:p>
          <a:p>
            <a:pPr marL="634309" lvl="1" indent="-288234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AutoNum type="romanLcPeriod"/>
              <a:defRPr sz="18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Reforming the health system, including financing health care is crucial. A move towards universal health insurance cannot be overemphasized.</a:t>
            </a:r>
            <a:endParaRPr sz="1500"/>
          </a:p>
          <a:p>
            <a:pPr marL="634309" lvl="1" indent="-288234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AutoNum type="romanLcPeriod"/>
              <a:defRPr sz="18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Policies to care for the elderly, and other vulnerable groups require renewed commitments as they have been impacted by the pandemic.</a:t>
            </a:r>
          </a:p>
          <a:p>
            <a:pPr marL="402534" indent="-402534">
              <a:lnSpc>
                <a:spcPct val="120000"/>
              </a:lnSpc>
              <a:spcBef>
                <a:spcPts val="600"/>
              </a:spcBef>
              <a:buSzPct val="100000"/>
              <a:buAutoNum type="alphaUcPeriod"/>
              <a:defRPr sz="1800" b="1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Develop and protect markets </a:t>
            </a:r>
            <a:endParaRPr sz="1700"/>
          </a:p>
          <a:p>
            <a:pPr marL="634309" lvl="1" indent="-288234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AutoNum type="romanLcPeriod"/>
              <a:defRPr sz="18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The pandemic exposed weaknesses in the supply chains, fragmented markets and labor markets. Delayed reforms in many countries to improve the investment climate and doing business cost African economies dearly.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1"/>
          <p:cNvSpPr txBox="1">
            <a:spLocks noGrp="1"/>
          </p:cNvSpPr>
          <p:nvPr>
            <p:ph type="title" idx="4294967295"/>
          </p:nvPr>
        </p:nvSpPr>
        <p:spPr>
          <a:xfrm>
            <a:off x="517523" y="815162"/>
            <a:ext cx="10772776" cy="781252"/>
          </a:xfrm>
          <a:prstGeom prst="rect">
            <a:avLst/>
          </a:prstGeom>
        </p:spPr>
        <p:txBody>
          <a:bodyPr lIns="45718" tIns="45718" rIns="45718" bIns="45718" anchor="ctr">
            <a:normAutofit/>
          </a:bodyPr>
          <a:lstStyle>
            <a:lvl1pPr>
              <a:lnSpc>
                <a:spcPct val="85000"/>
              </a:lnSpc>
              <a:defRPr sz="3000" spc="-66"/>
            </a:lvl1pPr>
          </a:lstStyle>
          <a:p>
            <a:r>
              <a:t>Policy priorities for post-COVID-19 recovery/2</a:t>
            </a:r>
          </a:p>
        </p:txBody>
      </p:sp>
      <p:pic>
        <p:nvPicPr>
          <p:cNvPr id="14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325" y="2025867"/>
            <a:ext cx="4572000" cy="443865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extBox 4"/>
          <p:cNvSpPr txBox="1"/>
          <p:nvPr/>
        </p:nvSpPr>
        <p:spPr>
          <a:xfrm>
            <a:off x="574675" y="1620238"/>
            <a:ext cx="6082992" cy="4249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79538" indent="-279538" defTabSz="914400">
              <a:lnSpc>
                <a:spcPct val="120000"/>
              </a:lnSpc>
              <a:spcBef>
                <a:spcPts val="600"/>
              </a:spcBef>
              <a:buClr>
                <a:srgbClr val="263D56"/>
              </a:buClr>
              <a:buSzPct val="100000"/>
              <a:buAutoNum type="alphaUcPeriod" startAt="3"/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Reforms in fiscal policies and revenue mobilizations . The mounting debt and limited fiscal space forces most governments in Africa to pursue a contractionary policy when stimulus is needed. To commit to expansionary policies, managing debt distress becomes important. Global development cooperation hence becomes vital for African governments to kick-start the economy. Evidence shows government revenue improves with accelerated growth, hence public finance positions. </a:t>
            </a:r>
          </a:p>
          <a:p>
            <a:pPr marL="279538" indent="-279538" defTabSz="914400">
              <a:lnSpc>
                <a:spcPct val="120000"/>
              </a:lnSpc>
              <a:spcBef>
                <a:spcPts val="600"/>
              </a:spcBef>
              <a:buClr>
                <a:srgbClr val="263D56"/>
              </a:buClr>
              <a:buSzPct val="100000"/>
              <a:buAutoNum type="alphaUcPeriod" startAt="4"/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Uncertainties influencing recovery due mainly to decline in global labor supply; structural transformations (acceleration towards labor-saving technologies) and disruptions in global supply chains).</a:t>
            </a:r>
          </a:p>
        </p:txBody>
      </p:sp>
      <p:sp>
        <p:nvSpPr>
          <p:cNvPr id="148" name="TextBox 2"/>
          <p:cNvSpPr txBox="1"/>
          <p:nvPr/>
        </p:nvSpPr>
        <p:spPr>
          <a:xfrm>
            <a:off x="7642608" y="1679013"/>
            <a:ext cx="3387362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solidFill>
                  <a:srgbClr val="1F2B3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Revenue buoyancy to growth in Africa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Stock-1054580514.jpg" descr="iStock-1054580514.jpg"/>
          <p:cNvPicPr>
            <a:picLocks noChangeAspect="1"/>
          </p:cNvPicPr>
          <p:nvPr/>
        </p:nvPicPr>
        <p:blipFill>
          <a:blip r:embed="rId3"/>
          <a:srcRect l="13549" r="13549"/>
          <a:stretch>
            <a:fillRect/>
          </a:stretch>
        </p:blipFill>
        <p:spPr>
          <a:xfrm>
            <a:off x="2778" y="20637"/>
            <a:ext cx="8912622" cy="681670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"/>
          <p:cNvSpPr/>
          <p:nvPr/>
        </p:nvSpPr>
        <p:spPr>
          <a:xfrm>
            <a:off x="6836221" y="-24982"/>
            <a:ext cx="5370613" cy="6907964"/>
          </a:xfrm>
          <a:prstGeom prst="rect">
            <a:avLst/>
          </a:prstGeom>
          <a:solidFill>
            <a:srgbClr val="2C3C5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2C3C54"/>
                </a:solidFill>
              </a:defRPr>
            </a:pPr>
            <a:endParaRPr/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082" y="-334018"/>
            <a:ext cx="1260440" cy="158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ubtitle 2"/>
          <p:cNvSpPr txBox="1"/>
          <p:nvPr/>
        </p:nvSpPr>
        <p:spPr>
          <a:xfrm>
            <a:off x="5441155" y="2880273"/>
            <a:ext cx="7296151" cy="2651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3000"/>
              </a:spcBef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Ahsante Sana</a:t>
            </a:r>
            <a:endParaRPr i="1"/>
          </a:p>
          <a:p>
            <a:pPr algn="ctr" defTabSz="914400">
              <a:lnSpc>
                <a:spcPct val="85000"/>
              </a:lnSpc>
              <a:spcBef>
                <a:spcPts val="3000"/>
              </a:spcBef>
              <a:defRPr sz="3000" i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Thank You</a:t>
            </a:r>
          </a:p>
          <a:p>
            <a:pPr algn="ctr" defTabSz="914400">
              <a:lnSpc>
                <a:spcPct val="85000"/>
              </a:lnSpc>
              <a:spcBef>
                <a:spcPts val="3000"/>
              </a:spcBef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MERCI BEAUCOUP</a:t>
            </a:r>
          </a:p>
        </p:txBody>
      </p:sp>
      <p:sp>
        <p:nvSpPr>
          <p:cNvPr id="154" name="Subtitle 2"/>
          <p:cNvSpPr txBox="1"/>
          <p:nvPr/>
        </p:nvSpPr>
        <p:spPr>
          <a:xfrm>
            <a:off x="5437187" y="1580357"/>
            <a:ext cx="7304086" cy="620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ctr" defTabSz="914400">
              <a:lnSpc>
                <a:spcPct val="85000"/>
              </a:lnSpc>
              <a:spcBef>
                <a:spcPts val="1300"/>
              </a:spcBef>
              <a:defRPr sz="3400" b="1">
                <a:solidFill>
                  <a:srgbClr val="EAC89B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 From AERC</a:t>
            </a:r>
          </a:p>
        </p:txBody>
      </p:sp>
      <p:sp>
        <p:nvSpPr>
          <p:cNvPr id="155" name="Subtitle 2"/>
          <p:cNvSpPr txBox="1"/>
          <p:nvPr/>
        </p:nvSpPr>
        <p:spPr>
          <a:xfrm>
            <a:off x="5437187" y="6025905"/>
            <a:ext cx="7304086" cy="620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ctr" defTabSz="585215">
              <a:lnSpc>
                <a:spcPct val="68000"/>
              </a:lnSpc>
              <a:spcBef>
                <a:spcPts val="800"/>
              </a:spcBef>
              <a:defRPr sz="2112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rPr sz="1727"/>
              <a:t>www.aercafrica.org</a:t>
            </a:r>
            <a:endParaRPr sz="1600" i="1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bject 2"/>
          <p:cNvSpPr/>
          <p:nvPr/>
        </p:nvSpPr>
        <p:spPr>
          <a:xfrm>
            <a:off x="-1" y="0"/>
            <a:ext cx="5039997" cy="6857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94" y="0"/>
                </a:moveTo>
                <a:lnTo>
                  <a:pt x="0" y="0"/>
                </a:lnTo>
                <a:lnTo>
                  <a:pt x="0" y="8719"/>
                </a:lnTo>
                <a:lnTo>
                  <a:pt x="4629" y="11292"/>
                </a:lnTo>
                <a:lnTo>
                  <a:pt x="0" y="13984"/>
                </a:lnTo>
                <a:lnTo>
                  <a:pt x="0" y="21600"/>
                </a:lnTo>
                <a:lnTo>
                  <a:pt x="5865" y="21600"/>
                </a:lnTo>
                <a:lnTo>
                  <a:pt x="21600" y="11227"/>
                </a:lnTo>
                <a:lnTo>
                  <a:pt x="5994" y="0"/>
                </a:lnTo>
                <a:close/>
              </a:path>
            </a:pathLst>
          </a:custGeom>
          <a:solidFill>
            <a:srgbClr val="FCE9D6"/>
          </a:solidFill>
          <a:ln w="12700">
            <a:miter lim="400000"/>
          </a:ln>
        </p:spPr>
        <p:txBody>
          <a:bodyPr lIns="45719" rIns="45719"/>
          <a:lstStyle/>
          <a:p>
            <a:pPr defTabSz="914400"/>
            <a:endParaRPr/>
          </a:p>
        </p:txBody>
      </p:sp>
      <p:sp>
        <p:nvSpPr>
          <p:cNvPr id="95" name="object 4"/>
          <p:cNvSpPr/>
          <p:nvPr/>
        </p:nvSpPr>
        <p:spPr>
          <a:xfrm>
            <a:off x="5385596" y="353695"/>
            <a:ext cx="5831538" cy="559882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914400">
              <a:defRPr>
                <a:solidFill>
                  <a:srgbClr val="2B3C54"/>
                </a:solidFill>
              </a:defRPr>
            </a:pPr>
            <a:endParaRPr/>
          </a:p>
        </p:txBody>
      </p:sp>
      <p:sp>
        <p:nvSpPr>
          <p:cNvPr id="96" name="object 5"/>
          <p:cNvSpPr txBox="1"/>
          <p:nvPr/>
        </p:nvSpPr>
        <p:spPr>
          <a:xfrm>
            <a:off x="6770429" y="893535"/>
            <a:ext cx="2857068" cy="52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algn="ctr" defTabSz="914400">
              <a:spcBef>
                <a:spcPts val="100"/>
              </a:spcBef>
              <a:defRPr sz="1200" b="1" spc="4">
                <a:solidFill>
                  <a:srgbClr val="231F2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AERC</a:t>
            </a:r>
          </a:p>
          <a:p>
            <a:pPr marR="5080" indent="12064" algn="ctr" defTabSz="914400">
              <a:lnSpc>
                <a:spcPct val="101298"/>
              </a:lnSpc>
              <a:defRPr sz="1200" spc="4">
                <a:solidFill>
                  <a:srgbClr val="231F2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African Economic </a:t>
            </a:r>
            <a:r>
              <a:rPr spc="0"/>
              <a:t>Research Consortium  Capacity building</a:t>
            </a:r>
            <a:r>
              <a:rPr spc="-4"/>
              <a:t> </a:t>
            </a:r>
            <a:r>
              <a:t>Framework</a:t>
            </a:r>
          </a:p>
        </p:txBody>
      </p:sp>
      <p:sp>
        <p:nvSpPr>
          <p:cNvPr id="97" name="object 6"/>
          <p:cNvSpPr txBox="1"/>
          <p:nvPr/>
        </p:nvSpPr>
        <p:spPr>
          <a:xfrm>
            <a:off x="5613140" y="2669096"/>
            <a:ext cx="1560829" cy="978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indent="12700" defTabSz="914400">
              <a:spcBef>
                <a:spcPts val="400"/>
              </a:spcBef>
              <a:defRPr sz="1200" b="1" spc="4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RESEARCH</a:t>
            </a:r>
          </a:p>
          <a:p>
            <a:pPr marL="170179" indent="-158114" defTabSz="914400">
              <a:spcBef>
                <a:spcPts val="300"/>
              </a:spcBef>
              <a:buSzPct val="100000"/>
              <a:buChar char="•"/>
              <a:tabLst>
                <a:tab pos="165100" algn="l"/>
              </a:tabLst>
              <a:defRPr sz="1200" spc="4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Thematic</a:t>
            </a:r>
            <a:r>
              <a:rPr spc="-36"/>
              <a:t> </a:t>
            </a:r>
            <a:r>
              <a:rPr spc="0"/>
              <a:t>Research</a:t>
            </a:r>
          </a:p>
          <a:p>
            <a:pPr marL="170179" marR="479425" indent="-158114" defTabSz="914400">
              <a:lnSpc>
                <a:spcPct val="101298"/>
              </a:lnSpc>
              <a:spcBef>
                <a:spcPts val="300"/>
              </a:spcBef>
              <a:buSzPct val="100000"/>
              <a:buChar char="•"/>
              <a:tabLst>
                <a:tab pos="1651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Collaborative  Research</a:t>
            </a:r>
          </a:p>
          <a:p>
            <a:pPr marL="170179" indent="-158114" defTabSz="914400">
              <a:spcBef>
                <a:spcPts val="300"/>
              </a:spcBef>
              <a:buSzPct val="100000"/>
              <a:buChar char="•"/>
              <a:tabLst>
                <a:tab pos="165100" algn="l"/>
              </a:tabLst>
              <a:defRPr sz="1200" spc="4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Special</a:t>
            </a:r>
            <a:r>
              <a:rPr spc="-32"/>
              <a:t> </a:t>
            </a:r>
            <a:r>
              <a:rPr spc="0"/>
              <a:t>Workshops</a:t>
            </a:r>
          </a:p>
        </p:txBody>
      </p:sp>
      <p:sp>
        <p:nvSpPr>
          <p:cNvPr id="98" name="object 7"/>
          <p:cNvSpPr txBox="1"/>
          <p:nvPr/>
        </p:nvSpPr>
        <p:spPr>
          <a:xfrm>
            <a:off x="9429112" y="2181866"/>
            <a:ext cx="1695305" cy="2305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indent="12700" defTabSz="914400">
              <a:spcBef>
                <a:spcPts val="400"/>
              </a:spcBef>
              <a:defRPr sz="1200" b="1" spc="-9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Training</a:t>
            </a:r>
          </a:p>
          <a:p>
            <a:pPr marL="170179" marR="5080" indent="-158114" defTabSz="914400">
              <a:lnSpc>
                <a:spcPct val="101298"/>
              </a:lnSpc>
              <a:spcBef>
                <a:spcPts val="300"/>
              </a:spcBef>
              <a:buSzPct val="100000"/>
              <a:buChar char="•"/>
              <a:tabLst>
                <a:tab pos="1651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Collaborative  </a:t>
            </a:r>
            <a:r>
              <a:rPr spc="4"/>
              <a:t>Masters</a:t>
            </a:r>
            <a:r>
              <a:rPr spc="-32"/>
              <a:t> </a:t>
            </a:r>
            <a:r>
              <a:rPr spc="4"/>
              <a:t>Programme  (CMAP)</a:t>
            </a:r>
          </a:p>
          <a:p>
            <a:pPr marL="170179" marR="153035" indent="-158114" defTabSz="914400">
              <a:lnSpc>
                <a:spcPct val="101298"/>
              </a:lnSpc>
              <a:spcBef>
                <a:spcPts val="300"/>
              </a:spcBef>
              <a:buSzPct val="100000"/>
              <a:buChar char="•"/>
              <a:tabLst>
                <a:tab pos="1651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Collaborative  </a:t>
            </a:r>
            <a:r>
              <a:rPr spc="4"/>
              <a:t>Masters </a:t>
            </a:r>
            <a:r>
              <a:t>in</a:t>
            </a:r>
            <a:r>
              <a:rPr spc="-115"/>
              <a:t> </a:t>
            </a:r>
            <a:r>
              <a:rPr spc="4"/>
              <a:t>Applied  </a:t>
            </a:r>
            <a:r>
              <a:rPr spc="9"/>
              <a:t>&amp; </a:t>
            </a:r>
            <a:r>
              <a:rPr spc="4"/>
              <a:t>Agri.</a:t>
            </a:r>
            <a:r>
              <a:rPr spc="-119"/>
              <a:t> </a:t>
            </a:r>
            <a:r>
              <a:rPr spc="4"/>
              <a:t>Economics  </a:t>
            </a:r>
            <a:r>
              <a:rPr spc="9"/>
              <a:t>(CMAAE)</a:t>
            </a:r>
          </a:p>
          <a:p>
            <a:pPr marL="170179" marR="144145" indent="-158114" defTabSz="914400">
              <a:lnSpc>
                <a:spcPct val="101298"/>
              </a:lnSpc>
              <a:spcBef>
                <a:spcPts val="300"/>
              </a:spcBef>
              <a:buSzPct val="100000"/>
              <a:buChar char="•"/>
              <a:tabLst>
                <a:tab pos="1651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Collaborative </a:t>
            </a:r>
            <a:r>
              <a:rPr spc="9"/>
              <a:t>PhD  </a:t>
            </a:r>
            <a:r>
              <a:rPr spc="4"/>
              <a:t>Programme</a:t>
            </a:r>
            <a:r>
              <a:rPr spc="-36"/>
              <a:t> </a:t>
            </a:r>
            <a:r>
              <a:rPr spc="4"/>
              <a:t>(CPP)</a:t>
            </a:r>
          </a:p>
        </p:txBody>
      </p:sp>
      <p:sp>
        <p:nvSpPr>
          <p:cNvPr id="99" name="object 8"/>
          <p:cNvSpPr txBox="1"/>
          <p:nvPr/>
        </p:nvSpPr>
        <p:spPr>
          <a:xfrm>
            <a:off x="7298433" y="4760159"/>
            <a:ext cx="2072407" cy="519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indent="12700" defTabSz="914400">
              <a:spcBef>
                <a:spcPts val="100"/>
              </a:spcBef>
              <a:defRPr sz="1200" b="1" spc="4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Policy</a:t>
            </a:r>
            <a:r>
              <a:rPr spc="-4"/>
              <a:t> </a:t>
            </a:r>
            <a:r>
              <a:t>Outreach</a:t>
            </a:r>
          </a:p>
          <a:p>
            <a:pPr marL="170179" indent="-158114" defTabSz="914400">
              <a:buSzPct val="100000"/>
              <a:buChar char="•"/>
              <a:tabLst>
                <a:tab pos="165100" algn="l"/>
              </a:tabLst>
              <a:defRPr sz="1200" spc="4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Senior Policy</a:t>
            </a:r>
            <a:r>
              <a:rPr spc="-13"/>
              <a:t> </a:t>
            </a:r>
            <a:r>
              <a:t>Seminars</a:t>
            </a:r>
          </a:p>
          <a:p>
            <a:pPr marL="170179" indent="-158114" defTabSz="914400">
              <a:buSzPct val="100000"/>
              <a:buChar char="•"/>
              <a:tabLst>
                <a:tab pos="165100" algn="l"/>
              </a:tabLs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National </a:t>
            </a:r>
            <a:r>
              <a:rPr spc="4"/>
              <a:t>Policy</a:t>
            </a:r>
            <a:r>
              <a:rPr spc="-32"/>
              <a:t> </a:t>
            </a:r>
            <a:r>
              <a:t>Workshops</a:t>
            </a:r>
          </a:p>
        </p:txBody>
      </p:sp>
      <p:sp>
        <p:nvSpPr>
          <p:cNvPr id="100" name="object 9"/>
          <p:cNvSpPr txBox="1"/>
          <p:nvPr/>
        </p:nvSpPr>
        <p:spPr>
          <a:xfrm>
            <a:off x="1184592" y="2504045"/>
            <a:ext cx="2340611" cy="1849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991235" defTabSz="914400">
              <a:spcBef>
                <a:spcPts val="500"/>
              </a:spcBef>
              <a:defRPr sz="2200">
                <a:solidFill>
                  <a:srgbClr val="231F2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The</a:t>
            </a:r>
            <a:r>
              <a:rPr spc="-220"/>
              <a:t> </a:t>
            </a:r>
            <a:r>
              <a:t>AERC</a:t>
            </a:r>
          </a:p>
          <a:p>
            <a:pPr marR="5080" indent="804544" algn="r" defTabSz="914400">
              <a:lnSpc>
                <a:spcPts val="3000"/>
              </a:lnSpc>
              <a:spcBef>
                <a:spcPts val="100"/>
              </a:spcBef>
              <a:defRPr sz="2200">
                <a:solidFill>
                  <a:srgbClr val="231F2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Approach</a:t>
            </a:r>
            <a:r>
              <a:rPr spc="-100"/>
              <a:t> </a:t>
            </a:r>
            <a:r>
              <a:t>to  </a:t>
            </a:r>
            <a:r>
              <a:rPr spc="-4"/>
              <a:t>Capacity</a:t>
            </a:r>
            <a:r>
              <a:rPr spc="-95"/>
              <a:t> </a:t>
            </a:r>
            <a:r>
              <a:t>Building  </a:t>
            </a:r>
            <a:r>
              <a:rPr spc="-4"/>
              <a:t>and</a:t>
            </a:r>
            <a:r>
              <a:rPr spc="-100"/>
              <a:t> </a:t>
            </a:r>
            <a:r>
              <a:t>Knowledge  Generation </a:t>
            </a:r>
            <a:r>
              <a:rPr spc="-4"/>
              <a:t>in</a:t>
            </a:r>
            <a:r>
              <a:rPr spc="-100"/>
              <a:t> </a:t>
            </a:r>
            <a:r>
              <a:t>SSA</a:t>
            </a:r>
          </a:p>
        </p:txBody>
      </p:sp>
      <p:grpSp>
        <p:nvGrpSpPr>
          <p:cNvPr id="105" name="Group"/>
          <p:cNvGrpSpPr/>
          <p:nvPr/>
        </p:nvGrpSpPr>
        <p:grpSpPr>
          <a:xfrm>
            <a:off x="6306191" y="6110675"/>
            <a:ext cx="4056891" cy="496224"/>
            <a:chOff x="0" y="0"/>
            <a:chExt cx="4056889" cy="496222"/>
          </a:xfrm>
        </p:grpSpPr>
        <p:sp>
          <p:nvSpPr>
            <p:cNvPr id="101" name="Rectangle"/>
            <p:cNvSpPr/>
            <p:nvPr/>
          </p:nvSpPr>
          <p:spPr>
            <a:xfrm>
              <a:off x="742308" y="0"/>
              <a:ext cx="2572274" cy="496223"/>
            </a:xfrm>
            <a:prstGeom prst="rect">
              <a:avLst/>
            </a:prstGeom>
            <a:solidFill>
              <a:srgbClr val="2C3C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102" name="Institutions &amp; Network"/>
            <p:cNvSpPr txBox="1"/>
            <p:nvPr/>
          </p:nvSpPr>
          <p:spPr>
            <a:xfrm>
              <a:off x="871047" y="72781"/>
              <a:ext cx="2314795" cy="35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Institutions &amp; Network</a:t>
              </a:r>
            </a:p>
          </p:txBody>
        </p:sp>
        <p:sp>
          <p:nvSpPr>
            <p:cNvPr id="103" name="Arrow"/>
            <p:cNvSpPr/>
            <p:nvPr/>
          </p:nvSpPr>
          <p:spPr>
            <a:xfrm>
              <a:off x="3244208" y="0"/>
              <a:ext cx="812682" cy="496223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2B3C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104" name="Arrow"/>
            <p:cNvSpPr/>
            <p:nvPr/>
          </p:nvSpPr>
          <p:spPr>
            <a:xfrm flipH="1">
              <a:off x="0" y="0"/>
              <a:ext cx="812682" cy="496223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2B3C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Placeholder 2"/>
          <p:cNvSpPr txBox="1">
            <a:spLocks noGrp="1"/>
          </p:cNvSpPr>
          <p:nvPr>
            <p:ph type="body" sz="half" idx="4294967295"/>
          </p:nvPr>
        </p:nvSpPr>
        <p:spPr>
          <a:xfrm>
            <a:off x="552268" y="1613333"/>
            <a:ext cx="5112818" cy="4696685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 marL="254000" indent="-2540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 sz="18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Initial conditions mattered in the fight against the COVID-19 pandemic.</a:t>
            </a:r>
          </a:p>
          <a:p>
            <a:pPr marL="254000" indent="-2540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 sz="18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Lockdowns were severe initially in many countries in Africa.</a:t>
            </a:r>
          </a:p>
          <a:p>
            <a:pPr marL="254000" indent="-2540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 sz="18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The social and economic impact of the COVID-19 pandemic in Africa was significant.</a:t>
            </a:r>
          </a:p>
          <a:p>
            <a:pPr marL="254000" indent="-2540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 sz="18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Lockdowns supplemented by social protection and application of digital technology lowered infections and fatality rates.</a:t>
            </a:r>
          </a:p>
          <a:p>
            <a:pPr marL="254000" indent="-2540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 sz="18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Policy priorities for post-COVID-19 recovery.</a:t>
            </a:r>
          </a:p>
        </p:txBody>
      </p:sp>
      <p:sp>
        <p:nvSpPr>
          <p:cNvPr id="108" name="Outline"/>
          <p:cNvSpPr txBox="1"/>
          <p:nvPr/>
        </p:nvSpPr>
        <p:spPr>
          <a:xfrm>
            <a:off x="540618" y="925713"/>
            <a:ext cx="1357164" cy="5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85000"/>
              </a:lnSpc>
              <a:defRPr sz="3000" b="1" spc="-66">
                <a:solidFill>
                  <a:srgbClr val="263D56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Outline</a:t>
            </a:r>
          </a:p>
        </p:txBody>
      </p:sp>
      <p:sp>
        <p:nvSpPr>
          <p:cNvPr id="109" name="Rectangle"/>
          <p:cNvSpPr/>
          <p:nvPr/>
        </p:nvSpPr>
        <p:spPr>
          <a:xfrm>
            <a:off x="584199" y="743954"/>
            <a:ext cx="1080394" cy="108844"/>
          </a:xfrm>
          <a:prstGeom prst="rect">
            <a:avLst/>
          </a:prstGeom>
          <a:solidFill>
            <a:srgbClr val="E28D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D96639"/>
                </a:solidFill>
              </a:defRPr>
            </a:pPr>
            <a:endParaRPr/>
          </a:p>
        </p:txBody>
      </p:sp>
      <p:pic>
        <p:nvPicPr>
          <p:cNvPr id="110" name="iStock-1226506166.jpg" descr="iStock-1226506166.jpg"/>
          <p:cNvPicPr>
            <a:picLocks noChangeAspect="1"/>
          </p:cNvPicPr>
          <p:nvPr/>
        </p:nvPicPr>
        <p:blipFill>
          <a:blip r:embed="rId2"/>
          <a:srcRect l="41287" b="20257"/>
          <a:stretch>
            <a:fillRect/>
          </a:stretch>
        </p:blipFill>
        <p:spPr>
          <a:xfrm flipH="1">
            <a:off x="6161682" y="847873"/>
            <a:ext cx="6039744" cy="5468740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"/>
          <p:cNvSpPr txBox="1"/>
          <p:nvPr/>
        </p:nvSpPr>
        <p:spPr>
          <a:xfrm>
            <a:off x="559816" y="2017384"/>
            <a:ext cx="3800824" cy="3688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4000" indent="-254000" defTabSz="9144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Prior to the pandemic, growth had been fragile due to weak economic fundamentals and lack of structural change.</a:t>
            </a:r>
          </a:p>
          <a:p>
            <a:pPr marL="254000" indent="-254000" defTabSz="9144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The pace of economic reform had been slow, and, in some cases, there were policy reversals. </a:t>
            </a:r>
            <a:endParaRPr sz="2400"/>
          </a:p>
          <a:p>
            <a:pPr marL="254000" indent="-254000" defTabSz="9144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The capacity of the state to withstand shocks and health systems to stem a pandemic was low. </a:t>
            </a:r>
          </a:p>
        </p:txBody>
      </p:sp>
      <p:sp>
        <p:nvSpPr>
          <p:cNvPr id="113" name="TextBox 10"/>
          <p:cNvSpPr txBox="1"/>
          <p:nvPr/>
        </p:nvSpPr>
        <p:spPr>
          <a:xfrm>
            <a:off x="4610544" y="1920298"/>
            <a:ext cx="3800823" cy="60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>
            <a:lvl1pPr>
              <a:defRPr sz="1400" b="1">
                <a:solidFill>
                  <a:srgbClr val="263D56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Investors’ Ratings of Developing Economies </a:t>
            </a:r>
          </a:p>
        </p:txBody>
      </p:sp>
      <p:sp>
        <p:nvSpPr>
          <p:cNvPr id="114" name="TextBox 11"/>
          <p:cNvSpPr txBox="1"/>
          <p:nvPr/>
        </p:nvSpPr>
        <p:spPr>
          <a:xfrm>
            <a:off x="8231435" y="2035243"/>
            <a:ext cx="3458122" cy="37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>
            <a:lvl1pPr>
              <a:defRPr sz="1400" b="1">
                <a:solidFill>
                  <a:srgbClr val="263D56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Savings as a share of GDP </a:t>
            </a:r>
          </a:p>
        </p:txBody>
      </p: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418" y="2367789"/>
            <a:ext cx="3382174" cy="3320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958" y="2391134"/>
            <a:ext cx="3458122" cy="3270989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Initial conditions in Africa were delicate prior to the pandemic"/>
          <p:cNvSpPr txBox="1"/>
          <p:nvPr/>
        </p:nvSpPr>
        <p:spPr>
          <a:xfrm>
            <a:off x="537767" y="938413"/>
            <a:ext cx="5786017" cy="879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lnSpc>
                <a:spcPct val="85000"/>
              </a:lnSpc>
              <a:defRPr sz="3000" b="1" spc="-66">
                <a:solidFill>
                  <a:srgbClr val="263D56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Initial conditions in Africa were delicate prior to the pandemic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948" y="2284676"/>
            <a:ext cx="4851243" cy="388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4"/>
          <p:cNvSpPr txBox="1"/>
          <p:nvPr/>
        </p:nvSpPr>
        <p:spPr>
          <a:xfrm>
            <a:off x="541446" y="2604738"/>
            <a:ext cx="5595085" cy="280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4000" indent="-254000" defTabSz="9144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Significant lockdowns were </a:t>
            </a:r>
          </a:p>
          <a:p>
            <a:pPr marL="254000" indent="-254000" defTabSz="9144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observed early March 2020 to July 2020. </a:t>
            </a:r>
          </a:p>
          <a:p>
            <a:pPr marL="254000" indent="-254000" defTabSz="9144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But variations across countries on the degree of lockdown was high.</a:t>
            </a:r>
          </a:p>
          <a:p>
            <a:pPr marL="254000" indent="-254000" defTabSz="9144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For example, during March 1/2020 to October 18/2020 average stringency index was 61% with standard deviation of 23%  or average reduction of mobility was -18% with standard deviation of 20%.</a:t>
            </a:r>
          </a:p>
        </p:txBody>
      </p:sp>
      <p:sp>
        <p:nvSpPr>
          <p:cNvPr id="121" name="TextBox 5"/>
          <p:cNvSpPr txBox="1"/>
          <p:nvPr/>
        </p:nvSpPr>
        <p:spPr>
          <a:xfrm>
            <a:off x="6614046" y="1966800"/>
            <a:ext cx="4671984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solidFill>
                  <a:srgbClr val="263D56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Stringency index and actual mobility change in Africa </a:t>
            </a:r>
          </a:p>
        </p:txBody>
      </p:sp>
      <p:sp>
        <p:nvSpPr>
          <p:cNvPr id="122" name="The policy responses to contain the  COVID-19 pandemic in Africa were severe initially"/>
          <p:cNvSpPr txBox="1"/>
          <p:nvPr/>
        </p:nvSpPr>
        <p:spPr>
          <a:xfrm>
            <a:off x="548491" y="957714"/>
            <a:ext cx="6324680" cy="1542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lnSpc>
                <a:spcPct val="120000"/>
              </a:lnSpc>
              <a:defRPr sz="3000" b="1" spc="-66">
                <a:solidFill>
                  <a:srgbClr val="263D56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The policy responses to contain the  COVID-19 pandemic in Africa were severe initially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298" y="1969610"/>
            <a:ext cx="5192112" cy="4226923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Box 5"/>
          <p:cNvSpPr txBox="1"/>
          <p:nvPr/>
        </p:nvSpPr>
        <p:spPr>
          <a:xfrm>
            <a:off x="5611496" y="1566581"/>
            <a:ext cx="6283946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rgbClr val="263D56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Association between monthly night light data and lockdowns </a:t>
            </a:r>
          </a:p>
        </p:txBody>
      </p:sp>
      <p:sp>
        <p:nvSpPr>
          <p:cNvPr id="126" name="TextBox 6"/>
          <p:cNvSpPr txBox="1"/>
          <p:nvPr/>
        </p:nvSpPr>
        <p:spPr>
          <a:xfrm>
            <a:off x="542923" y="1617381"/>
            <a:ext cx="4266458" cy="3446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4000" indent="-254000" defTabSz="9144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Lockdowns led to significant disruptions in economic activities.</a:t>
            </a:r>
          </a:p>
          <a:p>
            <a:pPr marL="254000" indent="-254000" defTabSz="9144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 1% reduction in mobility led to 0.1% reduction in real GDP growth (graph based on monthly night light data and Google data on changes in monthly of people). </a:t>
            </a:r>
          </a:p>
          <a:p>
            <a:pPr marL="254000" indent="-254000" defTabSz="9144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At the height of the pandemic, real GDP declined by about 5% in Africa. </a:t>
            </a:r>
          </a:p>
        </p:txBody>
      </p:sp>
      <p:sp>
        <p:nvSpPr>
          <p:cNvPr id="127" name="Economic Impact of the Policy Responses/1"/>
          <p:cNvSpPr txBox="1"/>
          <p:nvPr/>
        </p:nvSpPr>
        <p:spPr>
          <a:xfrm>
            <a:off x="539783" y="941602"/>
            <a:ext cx="10626047" cy="51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lnSpc>
                <a:spcPct val="85000"/>
              </a:lnSpc>
              <a:defRPr sz="3000" b="1" spc="-66">
                <a:solidFill>
                  <a:srgbClr val="263D56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Economic Impact of the Policy Responses/1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Table 3"/>
          <p:cNvGraphicFramePr/>
          <p:nvPr/>
        </p:nvGraphicFramePr>
        <p:xfrm>
          <a:off x="4603108" y="1624946"/>
          <a:ext cx="6892520" cy="440861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440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8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6171">
                <a:tc>
                  <a:txBody>
                    <a:bodyPr/>
                    <a:lstStyle/>
                    <a:p>
                      <a:pPr algn="l" defTabSz="457200"/>
                      <a:r>
                        <a:rPr sz="17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Country</a:t>
                      </a:r>
                    </a:p>
                  </a:txBody>
                  <a:tcPr marL="6350" marR="6350" marT="6350" marB="6350" anchor="ctr" horzOverflow="overflow">
                    <a:solidFill>
                      <a:srgbClr val="EAC89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17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Job loss (%)</a:t>
                      </a:r>
                    </a:p>
                  </a:txBody>
                  <a:tcPr marL="6350" marR="6350" marT="6350" marB="6350" anchor="ctr" horzOverflow="overflow">
                    <a:solidFill>
                      <a:srgbClr val="EAC89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17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Income loss</a:t>
                      </a:r>
                    </a:p>
                  </a:txBody>
                  <a:tcPr marL="6350" marR="6350" marT="6350" marB="6350" anchor="ctr" horzOverflow="overflow">
                    <a:solidFill>
                      <a:srgbClr val="EAC89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17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Food consumption reduced</a:t>
                      </a:r>
                    </a:p>
                  </a:txBody>
                  <a:tcPr marL="6350" marR="6350" marT="6350" marB="6350" anchor="ctr" horzOverflow="overflow">
                    <a:solidFill>
                      <a:srgbClr val="EAC89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1700" b="1">
                          <a:latin typeface="+mn-lt"/>
                          <a:ea typeface="+mn-ea"/>
                          <a:cs typeface="+mn-cs"/>
                          <a:sym typeface="Arial"/>
                        </a:rPr>
                        <a:t>Transfer received</a:t>
                      </a:r>
                    </a:p>
                  </a:txBody>
                  <a:tcPr marL="6350" marR="6350" marT="6350" marB="6350" anchor="ctr" horzOverflow="overflow">
                    <a:solidFill>
                      <a:srgbClr val="EAC8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algn="l"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Burkina Faso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20.78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45.12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46.08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45.92</a:t>
                      </a:r>
                    </a:p>
                  </a:txBody>
                  <a:tcPr marL="6350" marR="6350" marT="6350" marB="63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algn="l"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Chad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33.05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58,65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43.67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49.43</a:t>
                      </a:r>
                    </a:p>
                  </a:txBody>
                  <a:tcPr marL="6350" marR="6350" marT="6350" marB="63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algn="l"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Djibouti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34.76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17.18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43.11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14.94</a:t>
                      </a:r>
                    </a:p>
                  </a:txBody>
                  <a:tcPr marL="6350" marR="6350" marT="6350" marB="635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algn="l"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Ethiopia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20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50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23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13</a:t>
                      </a:r>
                    </a:p>
                  </a:txBody>
                  <a:tcPr marL="6350" marR="6350" marT="6350" marB="635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algn="l"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Kenya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12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 NA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40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9</a:t>
                      </a:r>
                    </a:p>
                  </a:txBody>
                  <a:tcPr marL="6350" marR="6350" marT="6350" marB="635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algn="l"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Malawi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25.43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67.43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49.47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67.12</a:t>
                      </a:r>
                    </a:p>
                  </a:txBody>
                  <a:tcPr marL="6350" marR="6350" marT="6350" marB="635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algn="l"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Mali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58.54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51.14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49.25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38.39</a:t>
                      </a:r>
                    </a:p>
                  </a:txBody>
                  <a:tcPr marL="6350" marR="6350" marT="6350" marB="635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algn="l"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Nigeria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65.1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72.9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56.87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14.22</a:t>
                      </a:r>
                    </a:p>
                  </a:txBody>
                  <a:tcPr marL="6350" marR="6350" marT="6350" marB="635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657">
                <a:tc>
                  <a:txBody>
                    <a:bodyPr/>
                    <a:lstStyle/>
                    <a:p>
                      <a:pPr algn="l"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South Africa 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37.1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41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26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700"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t>16.00</a:t>
                      </a:r>
                      <a:r>
                        <a:rPr baseline="29647"/>
                        <a:t>+</a:t>
                      </a:r>
                    </a:p>
                  </a:txBody>
                  <a:tcPr marL="6350" marR="6350" marT="6350" marB="635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algn="l"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Uganda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54.16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52.87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25.79</a:t>
                      </a:r>
                    </a:p>
                  </a:txBody>
                  <a:tcPr marL="6350" marR="6350" marT="6350" marB="6350" anchor="ctr" horzOverflow="overflow"/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700">
                          <a:latin typeface="+mn-lt"/>
                          <a:ea typeface="+mn-ea"/>
                          <a:cs typeface="+mn-cs"/>
                          <a:sym typeface="Arial"/>
                        </a:rPr>
                        <a:t>22.5</a:t>
                      </a:r>
                    </a:p>
                  </a:txBody>
                  <a:tcPr marL="6350" marR="6350" marT="6350" marB="635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0" name="TextBox 5"/>
          <p:cNvSpPr txBox="1"/>
          <p:nvPr/>
        </p:nvSpPr>
        <p:spPr>
          <a:xfrm>
            <a:off x="542421" y="1609642"/>
            <a:ext cx="3457408" cy="3612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4000" indent="-254000" defTabSz="9144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Nationally representative household surveys conducted at the height of the pandemic in 10 African countries showed that a large percentage of households lost jobs, incomes and a significant proportion reduced food consumption.</a:t>
            </a:r>
          </a:p>
          <a:p>
            <a:pPr marL="254000" indent="-254000" defTabSz="9144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The bulk of households received cash transfers from families and close friends. </a:t>
            </a:r>
          </a:p>
        </p:txBody>
      </p:sp>
      <p:sp>
        <p:nvSpPr>
          <p:cNvPr id="131" name="Title 1"/>
          <p:cNvSpPr txBox="1">
            <a:spLocks noGrp="1"/>
          </p:cNvSpPr>
          <p:nvPr>
            <p:ph type="title" idx="4294967295"/>
          </p:nvPr>
        </p:nvSpPr>
        <p:spPr>
          <a:xfrm>
            <a:off x="555623" y="928424"/>
            <a:ext cx="10772776" cy="529392"/>
          </a:xfrm>
          <a:prstGeom prst="rect">
            <a:avLst/>
          </a:prstGeom>
        </p:spPr>
        <p:txBody>
          <a:bodyPr lIns="45718" tIns="45718" rIns="45718" bIns="45718" anchor="ctr">
            <a:normAutofit/>
          </a:bodyPr>
          <a:lstStyle>
            <a:lvl1pPr>
              <a:lnSpc>
                <a:spcPct val="85000"/>
              </a:lnSpc>
              <a:defRPr sz="3000" spc="-66"/>
            </a:lvl1pPr>
          </a:lstStyle>
          <a:p>
            <a:r>
              <a:t>Economic Impact of the Policy Responses/2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 noGrp="1"/>
          </p:cNvSpPr>
          <p:nvPr>
            <p:ph type="title" idx="4294967295"/>
          </p:nvPr>
        </p:nvSpPr>
        <p:spPr>
          <a:xfrm>
            <a:off x="537546" y="704732"/>
            <a:ext cx="10745135" cy="975609"/>
          </a:xfrm>
          <a:prstGeom prst="rect">
            <a:avLst/>
          </a:prstGeom>
        </p:spPr>
        <p:txBody>
          <a:bodyPr lIns="45718" tIns="45718" rIns="45718" bIns="45718" anchor="ctr">
            <a:normAutofit/>
          </a:bodyPr>
          <a:lstStyle>
            <a:lvl1pPr>
              <a:lnSpc>
                <a:spcPct val="85000"/>
              </a:lnSpc>
              <a:defRPr sz="3000" spc="-66"/>
            </a:lvl1pPr>
          </a:lstStyle>
          <a:p>
            <a:r>
              <a:t>Economic Impact of the Policy Responses/3</a:t>
            </a:r>
          </a:p>
        </p:txBody>
      </p:sp>
      <p:sp>
        <p:nvSpPr>
          <p:cNvPr id="134" name="TextBox 7"/>
          <p:cNvSpPr txBox="1"/>
          <p:nvPr/>
        </p:nvSpPr>
        <p:spPr>
          <a:xfrm>
            <a:off x="546101" y="1611193"/>
            <a:ext cx="4654285" cy="209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4000" indent="-254000" defTabSz="9144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The fiscal stance of many African countries was battered.</a:t>
            </a:r>
            <a:endParaRPr sz="2600"/>
          </a:p>
          <a:p>
            <a:pPr marL="254000" indent="-254000" defTabSz="9144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External debt as a share of GDP jumped from around 60% to 72%. </a:t>
            </a:r>
            <a:endParaRPr sz="2600"/>
          </a:p>
          <a:p>
            <a:pPr marL="254000" indent="-254000" defTabSz="9144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Macroeconomy instability worsened in many countries. </a:t>
            </a:r>
          </a:p>
        </p:txBody>
      </p:sp>
      <p:graphicFrame>
        <p:nvGraphicFramePr>
          <p:cNvPr id="135" name="Chart 9"/>
          <p:cNvGraphicFramePr/>
          <p:nvPr/>
        </p:nvGraphicFramePr>
        <p:xfrm>
          <a:off x="5678475" y="1930859"/>
          <a:ext cx="5747029" cy="341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6" name="TextBox 2"/>
          <p:cNvSpPr txBox="1"/>
          <p:nvPr/>
        </p:nvSpPr>
        <p:spPr>
          <a:xfrm>
            <a:off x="7189509" y="1589269"/>
            <a:ext cx="2073917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solidFill>
                  <a:srgbClr val="263D56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Fiscal balance in Africa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 idx="4294967295"/>
          </p:nvPr>
        </p:nvSpPr>
        <p:spPr>
          <a:xfrm>
            <a:off x="492123" y="982834"/>
            <a:ext cx="7350275" cy="909938"/>
          </a:xfrm>
          <a:prstGeom prst="rect">
            <a:avLst/>
          </a:prstGeom>
        </p:spPr>
        <p:txBody>
          <a:bodyPr lIns="45718" tIns="45718" rIns="45718" bIns="45718" anchor="ctr">
            <a:normAutofit/>
          </a:bodyPr>
          <a:lstStyle>
            <a:lvl1pPr defTabSz="786384">
              <a:lnSpc>
                <a:spcPct val="120000"/>
              </a:lnSpc>
              <a:defRPr sz="2580" spc="-57"/>
            </a:lvl1pPr>
          </a:lstStyle>
          <a:p>
            <a:r>
              <a:t>Effectiveness of lockdowns and accompanying policies in containing the pandemic </a:t>
            </a:r>
          </a:p>
        </p:txBody>
      </p:sp>
      <p:sp>
        <p:nvSpPr>
          <p:cNvPr id="139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8251" y="2022808"/>
            <a:ext cx="7510324" cy="5138763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 marL="254000" indent="-2540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 sz="18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 1% decrease in daily mobility of people to their workplaces or stringency measures led to a reduction of daily infection rates between 0.15%-0.33%, which is significant. </a:t>
            </a:r>
          </a:p>
          <a:p>
            <a:pPr marL="254000" indent="-2540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 sz="18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Accompanying measures such as strong health systems, community awareness of the pandemic, etc., further decreased daily infection rates by about 5% and fatality rates by about 3%. </a:t>
            </a:r>
          </a:p>
          <a:p>
            <a:pPr marL="254000" indent="-2540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 sz="18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To support compliance, many governments in Africa facilitated income protections and food assistance programs mitigating social unrest, riots and violence. </a:t>
            </a:r>
          </a:p>
          <a:p>
            <a:pPr marL="254000" indent="-254000">
              <a:lnSpc>
                <a:spcPct val="120000"/>
              </a:lnSpc>
              <a:spcBef>
                <a:spcPts val="600"/>
              </a:spcBef>
              <a:buClr>
                <a:srgbClr val="535353"/>
              </a:buClr>
              <a:buSzPct val="90000"/>
              <a:buChar char="•"/>
              <a:defRPr sz="18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Digital revolution and digitalization found space and application where targeted government assistance, interpersonal cash transfers and food deliveries were facilitated despite lockdowns. </a:t>
            </a:r>
          </a:p>
        </p:txBody>
      </p:sp>
      <p:pic>
        <p:nvPicPr>
          <p:cNvPr id="140" name="iStock-1213801538.jpg" descr="iStock-1213801538.jpg"/>
          <p:cNvPicPr>
            <a:picLocks noChangeAspect="1"/>
          </p:cNvPicPr>
          <p:nvPr/>
        </p:nvPicPr>
        <p:blipFill>
          <a:blip r:embed="rId2"/>
          <a:srcRect l="19688" r="31827"/>
          <a:stretch>
            <a:fillRect/>
          </a:stretch>
        </p:blipFill>
        <p:spPr>
          <a:xfrm flipH="1">
            <a:off x="8224241" y="847873"/>
            <a:ext cx="3977185" cy="5468740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0000FF"/>
      </a:hlink>
      <a:folHlink>
        <a:srgbClr val="FF00FF"/>
      </a:folHlink>
    </a:clrScheme>
    <a:fontScheme name="Metropolita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0000FF"/>
      </a:hlink>
      <a:folHlink>
        <a:srgbClr val="FF00FF"/>
      </a:folHlink>
    </a:clrScheme>
    <a:fontScheme name="Metropolita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Macintosh PowerPoint</Application>
  <PresentationFormat>Widescreen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Metropolitan</vt:lpstr>
      <vt:lpstr>The Economic Impact of COVID-19 and Prospects for a Post-Pandemic Economic Recovery in Africa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Impact of the Policy Responses/2</vt:lpstr>
      <vt:lpstr>Economic Impact of the Policy Responses/3</vt:lpstr>
      <vt:lpstr>Effectiveness of lockdowns and accompanying policies in containing the pandemic </vt:lpstr>
      <vt:lpstr>Policy priorities for post-COVID-19 recovery/1</vt:lpstr>
      <vt:lpstr>Policy priorities for post-COVID-19 recovery/2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 Impact of COVID-19 and Prospects for a Post-Pandemic Economic Recovery in Africa </dc:title>
  <cp:lastModifiedBy>Microsoft Office User</cp:lastModifiedBy>
  <cp:revision>1</cp:revision>
  <dcterms:modified xsi:type="dcterms:W3CDTF">2022-02-28T08:55:44Z</dcterms:modified>
</cp:coreProperties>
</file>