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366" r:id="rId5"/>
    <p:sldId id="374" r:id="rId6"/>
    <p:sldId id="375" r:id="rId7"/>
    <p:sldId id="381" r:id="rId8"/>
    <p:sldId id="382" r:id="rId9"/>
    <p:sldId id="378" r:id="rId10"/>
    <p:sldId id="379" r:id="rId11"/>
    <p:sldId id="265" r:id="rId12"/>
  </p:sldIdLst>
  <p:sldSz cx="12192000" cy="6858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tness Simbanegavi" initials="WS" lastIdx="1" clrIdx="0"/>
  <p:cmAuthor id="2" name="Njuguna Ndung'u" initials="NN" lastIdx="1" clrIdx="1">
    <p:extLst>
      <p:ext uri="{19B8F6BF-5375-455C-9EA6-DF929625EA0E}">
        <p15:presenceInfo xmlns:p15="http://schemas.microsoft.com/office/powerpoint/2012/main" userId="S::NNdungu@aercafrica.org::6e9078ca-4689-41f9-9fe1-155e15093c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141"/>
    <a:srgbClr val="263D56"/>
    <a:srgbClr val="229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7F7A14-F6B5-46FD-9AE8-9F6252E05C08}" v="1" dt="2021-08-26T08:57:30.59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5EB"/>
          </a:solidFill>
        </a:fill>
      </a:tcStyle>
    </a:wholeTbl>
    <a:band2H>
      <a:tcTxStyle/>
      <a:tcStyle>
        <a:tcBdr/>
        <a:fill>
          <a:solidFill>
            <a:srgbClr val="E8F2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BD0"/>
          </a:solidFill>
        </a:fill>
      </a:tcStyle>
    </a:wholeTbl>
    <a:band2H>
      <a:tcTxStyle/>
      <a:tcStyle>
        <a:tcBdr/>
        <a:fill>
          <a:solidFill>
            <a:srgbClr val="EFEE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E2DE"/>
          </a:solidFill>
        </a:fill>
      </a:tcStyle>
    </a:wholeTbl>
    <a:band2H>
      <a:tcTxStyle/>
      <a:tcStyle>
        <a:tcBdr/>
        <a:fill>
          <a:solidFill>
            <a:srgbClr val="ECF1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66" autoAdjust="0"/>
    <p:restoredTop sz="94705"/>
  </p:normalViewPr>
  <p:slideViewPr>
    <p:cSldViewPr snapToGrid="0" snapToObjects="1">
      <p:cViewPr varScale="1">
        <p:scale>
          <a:sx n="107" d="100"/>
          <a:sy n="107" d="100"/>
        </p:scale>
        <p:origin x="11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1E07C-A69C-4E24-A316-5D6F692324C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2EDE7-05C7-4038-969A-A488926CB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609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14141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defRPr sz="1200">
        <a:latin typeface="+mn-lt"/>
        <a:ea typeface="+mn-ea"/>
        <a:cs typeface="+mn-cs"/>
        <a:sym typeface="Calibri Light"/>
      </a:defRPr>
    </a:lvl1pPr>
    <a:lvl2pPr indent="228600" defTabSz="457200" latinLnBrk="0">
      <a:defRPr sz="1200">
        <a:latin typeface="+mn-lt"/>
        <a:ea typeface="+mn-ea"/>
        <a:cs typeface="+mn-cs"/>
        <a:sym typeface="Calibri Light"/>
      </a:defRPr>
    </a:lvl2pPr>
    <a:lvl3pPr indent="457200" defTabSz="457200" latinLnBrk="0">
      <a:defRPr sz="1200">
        <a:latin typeface="+mn-lt"/>
        <a:ea typeface="+mn-ea"/>
        <a:cs typeface="+mn-cs"/>
        <a:sym typeface="Calibri Light"/>
      </a:defRPr>
    </a:lvl3pPr>
    <a:lvl4pPr indent="685800" defTabSz="457200" latinLnBrk="0">
      <a:defRPr sz="1200">
        <a:latin typeface="+mn-lt"/>
        <a:ea typeface="+mn-ea"/>
        <a:cs typeface="+mn-cs"/>
        <a:sym typeface="Calibri Light"/>
      </a:defRPr>
    </a:lvl4pPr>
    <a:lvl5pPr indent="914400" defTabSz="457200" latinLnBrk="0">
      <a:defRPr sz="1200">
        <a:latin typeface="+mn-lt"/>
        <a:ea typeface="+mn-ea"/>
        <a:cs typeface="+mn-cs"/>
        <a:sym typeface="Calibri Light"/>
      </a:defRPr>
    </a:lvl5pPr>
    <a:lvl6pPr indent="1143000" defTabSz="457200" latinLnBrk="0">
      <a:defRPr sz="1200">
        <a:latin typeface="+mn-lt"/>
        <a:ea typeface="+mn-ea"/>
        <a:cs typeface="+mn-cs"/>
        <a:sym typeface="Calibri Light"/>
      </a:defRPr>
    </a:lvl6pPr>
    <a:lvl7pPr indent="1371600" defTabSz="457200" latinLnBrk="0">
      <a:defRPr sz="1200">
        <a:latin typeface="+mn-lt"/>
        <a:ea typeface="+mn-ea"/>
        <a:cs typeface="+mn-cs"/>
        <a:sym typeface="Calibri Light"/>
      </a:defRPr>
    </a:lvl7pPr>
    <a:lvl8pPr indent="1600200" defTabSz="457200" latinLnBrk="0">
      <a:defRPr sz="1200">
        <a:latin typeface="+mn-lt"/>
        <a:ea typeface="+mn-ea"/>
        <a:cs typeface="+mn-cs"/>
        <a:sym typeface="Calibri Light"/>
      </a:defRPr>
    </a:lvl8pPr>
    <a:lvl9pPr indent="1828800" defTabSz="457200" latinLnBrk="0">
      <a:defRPr sz="1200">
        <a:latin typeface="+mn-lt"/>
        <a:ea typeface="+mn-ea"/>
        <a:cs typeface="+mn-cs"/>
        <a:sym typeface="Calibri Light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D5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603504" y="770467"/>
            <a:ext cx="10782301" cy="33528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8800" b="0" i="0">
                <a:solidFill>
                  <a:srgbClr val="E6A14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67512" y="4206876"/>
            <a:ext cx="9228202" cy="164592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 baseline="0">
                <a:solidFill>
                  <a:srgbClr val="E6A141"/>
                </a:solidFill>
              </a:defRPr>
            </a:lvl1pPr>
            <a:lvl2pPr marL="0" indent="457200">
              <a:buSzTx/>
              <a:buFontTx/>
              <a:buNone/>
              <a:defRPr sz="3200">
                <a:solidFill>
                  <a:srgbClr val="E6A141"/>
                </a:solidFill>
              </a:defRPr>
            </a:lvl2pPr>
            <a:lvl3pPr marL="0" indent="914400">
              <a:buSzTx/>
              <a:buFontTx/>
              <a:buNone/>
              <a:defRPr sz="3200">
                <a:solidFill>
                  <a:srgbClr val="E6A141"/>
                </a:solidFill>
              </a:defRPr>
            </a:lvl3pPr>
            <a:lvl4pPr marL="0" indent="1371600">
              <a:buSzTx/>
              <a:buFontTx/>
              <a:buNone/>
              <a:defRPr sz="3200">
                <a:solidFill>
                  <a:srgbClr val="E6A141"/>
                </a:solidFill>
              </a:defRPr>
            </a:lvl4pPr>
            <a:lvl5pPr marL="0" indent="1828800">
              <a:buSzTx/>
              <a:buFontTx/>
              <a:buNone/>
              <a:defRPr sz="3200">
                <a:solidFill>
                  <a:srgbClr val="E6A141"/>
                </a:solidFill>
              </a:defRPr>
            </a:lvl5pPr>
          </a:lstStyle>
          <a:p>
            <a:r>
              <a:rPr lang="en-US" dirty="0"/>
              <a:t>Sub title</a:t>
            </a:r>
            <a:endParaRPr dirty="0"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sp>
        <p:nvSpPr>
          <p:cNvPr id="5" name="Content Placeholder 2"/>
          <p:cNvSpPr txBox="1"/>
          <p:nvPr userDrawn="1"/>
        </p:nvSpPr>
        <p:spPr>
          <a:xfrm>
            <a:off x="657223" y="1365681"/>
            <a:ext cx="10487826" cy="506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 defTabSz="914400">
              <a:lnSpc>
                <a:spcPct val="110000"/>
              </a:lnSpc>
              <a:spcBef>
                <a:spcPts val="2400"/>
              </a:spcBef>
              <a:buSzPct val="100000"/>
              <a:defRPr sz="2200">
                <a:solidFill>
                  <a:srgbClr val="262626"/>
                </a:solidFill>
              </a:defRPr>
            </a:pPr>
            <a:endParaRPr lang="en-US" sz="2400" b="0" i="1" dirty="0">
              <a:solidFill>
                <a:srgbClr val="263D56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7" name="Picture 6" descr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485" y="10633"/>
            <a:ext cx="1270838" cy="178315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D574A0-18BA-E14B-8112-741B96BBB3A6}"/>
              </a:ext>
            </a:extLst>
          </p:cNvPr>
          <p:cNvCxnSpPr>
            <a:cxnSpLocks/>
          </p:cNvCxnSpPr>
          <p:nvPr userDrawn="1"/>
        </p:nvCxnSpPr>
        <p:spPr>
          <a:xfrm>
            <a:off x="1371600" y="1148576"/>
            <a:ext cx="10195723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603504" y="767419"/>
            <a:ext cx="10780777" cy="3355848"/>
          </a:xfrm>
          <a:prstGeom prst="rect">
            <a:avLst/>
          </a:prstGeom>
          <a:solidFill>
            <a:srgbClr val="FFFFFF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8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67512" y="4204208"/>
            <a:ext cx="9226296" cy="164592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 baseline="0">
                <a:solidFill>
                  <a:srgbClr val="000000"/>
                </a:solidFill>
              </a:defRPr>
            </a:lvl1pPr>
            <a:lvl2pPr marL="0" indent="457200">
              <a:buSzTx/>
              <a:buFontTx/>
              <a:buNone/>
              <a:defRPr sz="3200">
                <a:solidFill>
                  <a:srgbClr val="000000"/>
                </a:solidFill>
              </a:defRPr>
            </a:lvl2pPr>
            <a:lvl3pPr marL="0" indent="914400">
              <a:buSzTx/>
              <a:buFontTx/>
              <a:buNone/>
              <a:defRPr sz="3200">
                <a:solidFill>
                  <a:srgbClr val="000000"/>
                </a:solidFill>
              </a:defRPr>
            </a:lvl3pPr>
            <a:lvl4pPr marL="0" indent="1371600">
              <a:buSzTx/>
              <a:buFontTx/>
              <a:buNone/>
              <a:defRPr sz="3200">
                <a:solidFill>
                  <a:srgbClr val="000000"/>
                </a:solidFill>
              </a:defRPr>
            </a:lvl4pPr>
            <a:lvl5pPr marL="0" indent="1828800">
              <a:buSzTx/>
              <a:buFontTx/>
              <a:buNone/>
              <a:defRPr sz="3200">
                <a:solidFill>
                  <a:srgbClr val="000000"/>
                </a:solidFill>
              </a:defRPr>
            </a:lvl5pPr>
          </a:lstStyle>
          <a:p>
            <a:r>
              <a:rPr lang="en-US" dirty="0"/>
              <a:t>Sub title</a:t>
            </a:r>
            <a:endParaRPr dirty="0"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rgbClr val="263D5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261404" y="542282"/>
            <a:ext cx="3383281" cy="1920240"/>
          </a:xfrm>
          <a:prstGeom prst="rect">
            <a:avLst/>
          </a:prstGeom>
        </p:spPr>
        <p:txBody>
          <a:bodyPr anchor="b"/>
          <a:lstStyle>
            <a:lvl1pPr>
              <a:defRPr sz="4000" b="0" i="0">
                <a:solidFill>
                  <a:srgbClr val="E6A14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75981" y="2511812"/>
            <a:ext cx="3398521" cy="31269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400"/>
              </a:spcBef>
              <a:buSzTx/>
              <a:buFontTx/>
              <a:buNone/>
              <a:defRPr sz="1800">
                <a:solidFill>
                  <a:srgbClr val="E6A141"/>
                </a:solidFill>
              </a:defRPr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7" name="Body Level One…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387" y="948220"/>
            <a:ext cx="6394740" cy="5036944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800"/>
            </a:lvl1pPr>
            <a:lvl2pPr marL="347472" indent="-342900">
              <a:buFont typeface="Arial" charset="0"/>
              <a:buChar char="•"/>
              <a:defRPr sz="2000"/>
            </a:lvl2pPr>
            <a:lvl3pPr marL="711200" indent="-342900">
              <a:buFont typeface="Arial" charset="0"/>
              <a:buChar char="•"/>
              <a:tabLst/>
              <a:defRPr sz="2400"/>
            </a:lvl3pPr>
            <a:lvl4pPr marL="1106488" indent="-342900">
              <a:buSzPct val="75000"/>
              <a:buFont typeface="Wingdings" charset="2"/>
              <a:buChar char="v"/>
              <a:tabLst/>
              <a:defRPr sz="2000"/>
            </a:lvl4pPr>
            <a:lvl5pPr marL="1363663" indent="-285750">
              <a:buFont typeface="Arial" charset="0"/>
              <a:buChar char="•"/>
              <a:tabLst/>
              <a:defRPr sz="1800"/>
            </a:lvl5pPr>
          </a:lstStyle>
          <a:p>
            <a:r>
              <a:rPr dirty="0"/>
              <a:t>Body Level One</a:t>
            </a:r>
            <a:endParaRPr lang="en-US" dirty="0"/>
          </a:p>
          <a:p>
            <a:pPr lvl="2"/>
            <a:r>
              <a:rPr lang="en-US" dirty="0"/>
              <a:t>Body Level Two</a:t>
            </a:r>
          </a:p>
          <a:p>
            <a:pPr lvl="3"/>
            <a:r>
              <a:rPr lang="en-US" dirty="0"/>
              <a:t>Body Level Three</a:t>
            </a:r>
          </a:p>
          <a:p>
            <a:pPr lvl="4"/>
            <a:r>
              <a:rPr lang="en-US" dirty="0"/>
              <a:t>Body Level Four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solidFill>
          <a:srgbClr val="E6A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649223" y="5418666"/>
            <a:ext cx="10780778" cy="613284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5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5330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6655" y="6031950"/>
            <a:ext cx="9229345" cy="4111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SzTx/>
              <a:buFontTx/>
              <a:buNone/>
              <a:defRPr sz="1400"/>
            </a:lvl1pPr>
            <a:lvl2pPr marL="0" indent="457200">
              <a:lnSpc>
                <a:spcPct val="90000"/>
              </a:lnSpc>
              <a:buSzTx/>
              <a:buFontTx/>
              <a:buNone/>
              <a:defRPr sz="1400"/>
            </a:lvl2pPr>
            <a:lvl3pPr marL="0" indent="914400">
              <a:lnSpc>
                <a:spcPct val="90000"/>
              </a:lnSpc>
              <a:buSzTx/>
              <a:buFontTx/>
              <a:buNone/>
              <a:defRPr sz="1400"/>
            </a:lvl3pPr>
            <a:lvl4pPr marL="0" indent="1371600">
              <a:lnSpc>
                <a:spcPct val="90000"/>
              </a:lnSpc>
              <a:buSzTx/>
              <a:buFontTx/>
              <a:buNone/>
              <a:defRPr sz="1400"/>
            </a:lvl4pPr>
            <a:lvl5pPr marL="0" indent="1828800">
              <a:lnSpc>
                <a:spcPct val="90000"/>
              </a:lnSpc>
              <a:buSzTx/>
              <a:buFontTx/>
              <a:buNone/>
              <a:defRPr sz="1400"/>
            </a:lvl5pPr>
          </a:lstStyle>
          <a:p>
            <a:endParaRPr dirty="0"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57223" y="499532"/>
            <a:ext cx="10772776" cy="165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57223" y="2257334"/>
            <a:ext cx="10972800" cy="3907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  <a:endParaRPr lang="en-US" dirty="0"/>
          </a:p>
          <a:p>
            <a:pPr lvl="3"/>
            <a:r>
              <a:rPr dirty="0"/>
              <a:t>Body Level Two</a:t>
            </a:r>
          </a:p>
          <a:p>
            <a:pPr lvl="4"/>
            <a:r>
              <a:rPr dirty="0"/>
              <a:t>Body Level Three</a:t>
            </a:r>
          </a:p>
          <a:p>
            <a:pPr lvl="5"/>
            <a:r>
              <a:rPr dirty="0"/>
              <a:t>Body Level Four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44641" y="6539456"/>
            <a:ext cx="245365" cy="243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000">
                <a:solidFill>
                  <a:srgbClr val="263D56">
                    <a:alpha val="25000"/>
                  </a:srgbClr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6" name="TextBox 5"/>
          <p:cNvSpPr txBox="1"/>
          <p:nvPr userDrawn="1"/>
        </p:nvSpPr>
        <p:spPr>
          <a:xfrm>
            <a:off x="488260" y="6414955"/>
            <a:ext cx="189201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 Light"/>
              </a:rPr>
              <a:t>© AERC 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  <p:sldLayoutId id="2147483657" r:id="rId6"/>
  </p:sldLayoutIdLst>
  <p:transition spd="med"/>
  <p:hf sldNum="0" hdr="0" ftr="0" dt="0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Calibri Light" charset="0"/>
          <a:ea typeface="Calibri Light" charset="0"/>
          <a:cs typeface="Calibri Light" charset="0"/>
          <a:sym typeface="Calibri Light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9pPr>
    </p:titleStyle>
    <p:bodyStyle>
      <a:lvl1pPr marL="0" marR="0" indent="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Wingdings" charset="2"/>
        <a:buNone/>
        <a:tabLst/>
        <a:defRPr sz="28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1pPr>
      <a:lvl2pPr marL="347472" marR="0" indent="-3429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2pPr>
      <a:lvl3pPr marL="342900" marR="0" indent="-3429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 charset="0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3pPr>
      <a:lvl4pPr marL="669925" marR="0" indent="-3429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 charset="0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4pPr>
      <a:lvl5pPr marL="1065213" marR="0" indent="-3429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75000"/>
        <a:buFont typeface="Wingdings" charset="2"/>
        <a:buChar char="v"/>
        <a:tabLst/>
        <a:defRPr sz="20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5pPr>
      <a:lvl6pPr marL="1377950" marR="0" indent="-300038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 charset="0"/>
        <a:buChar char="•"/>
        <a:tabLst/>
        <a:defRPr sz="18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6pPr>
      <a:lvl7pPr marL="1476200" marR="0" indent="-3048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7pPr>
      <a:lvl8pPr marL="1676200" marR="0" indent="-3048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8pPr>
      <a:lvl9pPr marL="1876200" marR="0" indent="-3048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85CC3A-56A3-524B-B35C-74F72F1607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23309"/>
      </p:ext>
    </p:extLst>
  </p:cSld>
  <p:clrMap bg1="lt1" tx1="dk1" bg2="lt2" tx2="dk2" accent1="accent1" accent2="accent2" accent3="accent3" accent4="accent4" accent5="accent5" accent6="accent6" hlink="hlink" folHlink="folHlink"/>
  <p:transition spd="med"/>
  <p:hf sldNum="0" hdr="0" ftr="0" dt="0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Calibri Light" charset="0"/>
          <a:ea typeface="Calibri Light" charset="0"/>
          <a:cs typeface="Calibri Light" charset="0"/>
          <a:sym typeface="Calibri Light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20" baseline="0">
          <a:ln>
            <a:noFill/>
          </a:ln>
          <a:solidFill>
            <a:srgbClr val="263D56"/>
          </a:solidFill>
          <a:uFillTx/>
          <a:latin typeface="+mn-lt"/>
          <a:ea typeface="+mn-ea"/>
          <a:cs typeface="+mn-cs"/>
          <a:sym typeface="Calibri Light"/>
        </a:defRPr>
      </a:lvl9pPr>
    </p:titleStyle>
    <p:bodyStyle>
      <a:lvl1pPr marL="0" marR="0" indent="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Wingdings" charset="2"/>
        <a:buNone/>
        <a:tabLst/>
        <a:defRPr sz="28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1pPr>
      <a:lvl2pPr marL="347472" marR="0" indent="-3429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2pPr>
      <a:lvl3pPr marL="342900" marR="0" indent="-3429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 charset="0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3pPr>
      <a:lvl4pPr marL="669925" marR="0" indent="-3429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 charset="0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4pPr>
      <a:lvl5pPr marL="1065213" marR="0" indent="-3429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75000"/>
        <a:buFont typeface="Wingdings" charset="2"/>
        <a:buChar char="v"/>
        <a:tabLst/>
        <a:defRPr sz="20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5pPr>
      <a:lvl6pPr marL="1377950" marR="0" indent="-300038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 charset="0"/>
        <a:buChar char="•"/>
        <a:tabLst/>
        <a:defRPr sz="18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6pPr>
      <a:lvl7pPr marL="1476200" marR="0" indent="-3048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7pPr>
      <a:lvl8pPr marL="1676200" marR="0" indent="-3048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8pPr>
      <a:lvl9pPr marL="1876200" marR="0" indent="-3048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Calibri Light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7760FC-6C80-4F42-A941-0C557B37CD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4" name="Title 1"/>
          <p:cNvSpPr txBox="1">
            <a:spLocks noGrp="1"/>
          </p:cNvSpPr>
          <p:nvPr>
            <p:ph type="ctrTitle"/>
          </p:nvPr>
        </p:nvSpPr>
        <p:spPr>
          <a:xfrm>
            <a:off x="0" y="2032000"/>
            <a:ext cx="4602480" cy="2646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spc="-200"/>
            </a:lvl1pPr>
          </a:lstStyle>
          <a:p>
            <a:pPr algn="ctr">
              <a:lnSpc>
                <a:spcPct val="100000"/>
              </a:lnSpc>
            </a:pPr>
            <a:r>
              <a:rPr lang="en-US" sz="4400" b="1" spc="-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Celebrating </a:t>
            </a:r>
            <a:br>
              <a:rPr lang="en-US" sz="4400" b="1" spc="-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spc="-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Benno </a:t>
            </a:r>
            <a:r>
              <a:rPr lang="en-US" sz="4400" b="1" spc="-1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4400" b="1" spc="-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dulu</a:t>
            </a:r>
            <a:br>
              <a:rPr lang="en-US" sz="4400" b="1" spc="-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spc="-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Intellectual and Policy Leade</a:t>
            </a:r>
            <a:r>
              <a:rPr lang="en-US" sz="4200" b="1" spc="-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lang="en-KE" sz="4200" spc="-150" dirty="0"/>
          </a:p>
        </p:txBody>
      </p:sp>
      <p:sp>
        <p:nvSpPr>
          <p:cNvPr id="2" name="Rectangle 1"/>
          <p:cNvSpPr/>
          <p:nvPr/>
        </p:nvSpPr>
        <p:spPr>
          <a:xfrm>
            <a:off x="-10842" y="5427736"/>
            <a:ext cx="51534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Njuguna Ndung’u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African Economic Research Consortium (AERC)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0458" y="6286171"/>
            <a:ext cx="2156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2060"/>
                </a:solidFill>
              </a:rPr>
              <a:t>6 September 2021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3C5B6E-F46B-C946-8A9B-C996220F82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5" y="-21786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4A4E3D6-533E-4C5E-A07B-7407C96DB6FC}"/>
              </a:ext>
            </a:extLst>
          </p:cNvPr>
          <p:cNvSpPr txBox="1">
            <a:spLocks/>
          </p:cNvSpPr>
          <p:nvPr/>
        </p:nvSpPr>
        <p:spPr>
          <a:xfrm>
            <a:off x="457216" y="2323512"/>
            <a:ext cx="3508092" cy="101534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Autofit/>
          </a:bodyPr>
          <a:lstStyle>
            <a:lvl1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1pPr>
            <a:lvl2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2pPr>
            <a:lvl3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3pPr>
            <a:lvl4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4pPr>
            <a:lvl5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5pPr>
            <a:lvl6pPr marL="1602978" marR="0" indent="-525066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o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6pPr>
            <a:lvl7pPr marL="1527000" marR="0" indent="-35560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 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7pPr>
            <a:lvl8pPr marL="1727000" marR="0" indent="-35560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 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8pPr>
            <a:lvl9pPr marL="1927000" marR="0" indent="-35560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 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9pPr>
          </a:lstStyle>
          <a:p>
            <a:pPr algn="ctr">
              <a:spcAft>
                <a:spcPts val="1200"/>
              </a:spcAft>
              <a:defRPr sz="2800" i="1"/>
            </a:pPr>
            <a:r>
              <a:rPr lang="en-US" sz="3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Rest in Eternal Peace My Friend</a:t>
            </a:r>
            <a:endParaRPr lang="en-US" sz="3800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EF64A8B-AA62-4E64-82F9-E35598268CFB}"/>
              </a:ext>
            </a:extLst>
          </p:cNvPr>
          <p:cNvSpPr txBox="1">
            <a:spLocks/>
          </p:cNvSpPr>
          <p:nvPr/>
        </p:nvSpPr>
        <p:spPr>
          <a:xfrm>
            <a:off x="0" y="4041557"/>
            <a:ext cx="4353323" cy="358444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Autofit/>
          </a:bodyPr>
          <a:lstStyle>
            <a:lvl1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1pPr>
            <a:lvl2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2pPr>
            <a:lvl3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3pPr>
            <a:lvl4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4pPr>
            <a:lvl5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5pPr>
            <a:lvl6pPr marL="1602978" marR="0" indent="-525066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o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6pPr>
            <a:lvl7pPr marL="1527000" marR="0" indent="-35560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 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7pPr>
            <a:lvl8pPr marL="1727000" marR="0" indent="-35560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 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8pPr>
            <a:lvl9pPr marL="1927000" marR="0" indent="-35560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 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9pPr>
          </a:lstStyle>
          <a:p>
            <a:pPr algn="ctr">
              <a:spcBef>
                <a:spcPts val="0"/>
              </a:spcBef>
              <a:defRPr sz="2800" i="1"/>
            </a:pPr>
            <a:r>
              <a:rPr lang="en-US" b="1" kern="0" dirty="0">
                <a:solidFill>
                  <a:srgbClr val="002060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From All of Us at the AERC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8894A9B-1201-407E-A17F-42B9B157647F}"/>
              </a:ext>
            </a:extLst>
          </p:cNvPr>
          <p:cNvSpPr txBox="1">
            <a:spLocks/>
          </p:cNvSpPr>
          <p:nvPr/>
        </p:nvSpPr>
        <p:spPr>
          <a:xfrm>
            <a:off x="783348" y="4772562"/>
            <a:ext cx="2855828" cy="1635124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 fontScale="47500" lnSpcReduction="20000"/>
          </a:bodyPr>
          <a:lstStyle>
            <a:lvl1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1pPr>
            <a:lvl2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2pPr>
            <a:lvl3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3pPr>
            <a:lvl4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4pPr>
            <a:lvl5pPr marL="0" marR="0" indent="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E6A141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5pPr>
            <a:lvl6pPr marL="1602978" marR="0" indent="-525066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o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6pPr>
            <a:lvl7pPr marL="1527000" marR="0" indent="-35560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 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7pPr>
            <a:lvl8pPr marL="1727000" marR="0" indent="-35560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 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8pPr>
            <a:lvl9pPr marL="1927000" marR="0" indent="-355600" algn="l" defTabSz="914400" rtl="0" latinLnBrk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Pct val="100000"/>
              <a:buFontTx/>
              <a:buChar char=" 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9pPr>
          </a:lstStyle>
          <a:p>
            <a:pPr algn="ctr">
              <a:spcAft>
                <a:spcPts val="1200"/>
              </a:spcAft>
              <a:defRPr sz="2800" i="1"/>
            </a:pPr>
            <a:br>
              <a:rPr lang="en-US" sz="2400" b="1" i="1" kern="0" dirty="0">
                <a:solidFill>
                  <a:srgbClr val="002060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</a:br>
            <a:r>
              <a:rPr lang="en-US" sz="5400" b="1" i="1" kern="0" dirty="0">
                <a:solidFill>
                  <a:srgbClr val="002060"/>
                </a:solidFill>
                <a:latin typeface="Calibri Light" charset="0"/>
                <a:ea typeface="Calibri Light" charset="0"/>
                <a:cs typeface="Calibri Light" charset="0"/>
              </a:rPr>
              <a:t>AHSANTE SANA</a:t>
            </a:r>
          </a:p>
          <a:p>
            <a:pPr algn="ctr">
              <a:spcAft>
                <a:spcPts val="1200"/>
              </a:spcAft>
              <a:defRPr sz="2800" i="1"/>
            </a:pPr>
            <a:r>
              <a:rPr lang="en-US" sz="5400" b="1" i="1" kern="0" dirty="0">
                <a:solidFill>
                  <a:srgbClr val="002060"/>
                </a:solidFill>
                <a:latin typeface="Calibri Light" charset="0"/>
                <a:ea typeface="Calibri Light" charset="0"/>
                <a:cs typeface="Calibri Light" charset="0"/>
              </a:rPr>
              <a:t>MERCI BEAUCOUP</a:t>
            </a:r>
          </a:p>
          <a:p>
            <a:pPr algn="ctr">
              <a:spcAft>
                <a:spcPts val="1200"/>
              </a:spcAft>
              <a:defRPr sz="2800" i="1"/>
            </a:pPr>
            <a:r>
              <a:rPr lang="en-US" sz="5400" b="1" i="1" kern="0" dirty="0">
                <a:solidFill>
                  <a:srgbClr val="002060"/>
                </a:solidFill>
              </a:rPr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32F2B3-2C1A-471D-BA20-57BE349F2CC2}"/>
              </a:ext>
            </a:extLst>
          </p:cNvPr>
          <p:cNvSpPr txBox="1"/>
          <p:nvPr/>
        </p:nvSpPr>
        <p:spPr>
          <a:xfrm>
            <a:off x="5943095" y="6322811"/>
            <a:ext cx="2014870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600" b="1" i="1" kern="0" dirty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www.aercafrica.org</a:t>
            </a:r>
            <a:endParaRPr lang="en-KE" sz="16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>
            <a:spLocks noGrp="1"/>
          </p:cNvSpPr>
          <p:nvPr>
            <p:ph type="title"/>
          </p:nvPr>
        </p:nvSpPr>
        <p:spPr>
          <a:xfrm>
            <a:off x="7599681" y="5277406"/>
            <a:ext cx="4592320" cy="101424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pc="-200"/>
            </a:lvl1pPr>
          </a:lstStyle>
          <a:p>
            <a:pPr>
              <a:lnSpc>
                <a:spcPct val="100000"/>
              </a:lnSpc>
            </a:pPr>
            <a:r>
              <a:rPr lang="en-US" sz="2400" b="1" spc="-150" dirty="0">
                <a:latin typeface="Calibri" panose="020F0502020204030204" pitchFamily="34" charset="0"/>
                <a:cs typeface="Calibri" panose="020F0502020204030204" pitchFamily="34" charset="0"/>
              </a:rPr>
              <a:t>The AERC that Benno helped to Create: </a:t>
            </a:r>
            <a:br>
              <a:rPr lang="en-US" sz="2400" b="1" spc="-1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spc="-150" dirty="0">
                <a:latin typeface="Calibri" panose="020F0502020204030204" pitchFamily="34" charset="0"/>
                <a:cs typeface="Calibri" panose="020F0502020204030204" pitchFamily="34" charset="0"/>
              </a:rPr>
              <a:t>Its Approach to Capacity Building  </a:t>
            </a:r>
            <a:br>
              <a:rPr lang="en-US" sz="2400" b="1" spc="-1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spc="-150" dirty="0">
                <a:latin typeface="Calibri" panose="020F0502020204030204" pitchFamily="34" charset="0"/>
                <a:cs typeface="Calibri" panose="020F0502020204030204" pitchFamily="34" charset="0"/>
              </a:rPr>
              <a:t>and Knowledge Generation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9" name="Imag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5" t="5704" r="27795" b="5704"/>
          <a:stretch/>
        </p:blipFill>
        <p:spPr>
          <a:xfrm>
            <a:off x="172720" y="-81280"/>
            <a:ext cx="7294879" cy="7000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BAA841-B9DB-5349-A4F0-7998A4320A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79" y="467361"/>
            <a:ext cx="4693923" cy="48100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AE3367-5F40-4826-841E-E4731E47F67C}"/>
              </a:ext>
            </a:extLst>
          </p:cNvPr>
          <p:cNvSpPr txBox="1"/>
          <p:nvPr/>
        </p:nvSpPr>
        <p:spPr>
          <a:xfrm>
            <a:off x="8503920" y="1398568"/>
            <a:ext cx="2926080" cy="2092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“Governance affects long-term growth not only through policy distortions and transactions costs, but also via the capacity to handle external economic shocks as they occur.”</a:t>
            </a:r>
            <a:b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Benno </a:t>
            </a:r>
            <a:r>
              <a:rPr lang="en-US" sz="17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Ndulu</a:t>
            </a:r>
            <a:endParaRPr lang="en-US" sz="17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92A7C-213C-4889-AE35-433985EF7D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46649" y="583650"/>
            <a:ext cx="8764216" cy="383430"/>
          </a:xfrm>
        </p:spPr>
        <p:txBody>
          <a:bodyPr>
            <a:noAutofit/>
          </a:bodyPr>
          <a:lstStyle/>
          <a:p>
            <a:r>
              <a:rPr lang="en-GB" altLang="en-US" sz="3600" b="1" dirty="0">
                <a:latin typeface="Calibri" panose="020F0502020204030204" pitchFamily="34" charset="0"/>
                <a:cs typeface="Times New Roman" panose="02020603050405020304" pitchFamily="18" charset="0"/>
              </a:rPr>
              <a:t>Benno </a:t>
            </a:r>
            <a:r>
              <a:rPr lang="en-GB" altLang="en-US" sz="36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Ndulu</a:t>
            </a:r>
            <a:r>
              <a:rPr lang="en-GB" altLang="en-US" sz="3600" b="1" dirty="0">
                <a:latin typeface="Calibri" panose="020F0502020204030204" pitchFamily="34" charset="0"/>
                <a:cs typeface="Times New Roman" panose="02020603050405020304" pitchFamily="18" charset="0"/>
              </a:rPr>
              <a:t>: The T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hought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Leader</a:t>
            </a:r>
            <a:endParaRPr lang="en-KE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BB547-82B0-4976-B49C-33C0828B1CC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956336" y="3999454"/>
            <a:ext cx="7543263" cy="2541250"/>
          </a:xfrm>
        </p:spPr>
        <p:txBody>
          <a:bodyPr>
            <a:noAutofit/>
          </a:bodyPr>
          <a:lstStyle/>
          <a:p>
            <a:pPr marL="955675" lvl="3" indent="-285750">
              <a:buClr>
                <a:srgbClr val="E6A141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263D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 for Africa’s Economic  Renewal – in the 1990s set the stage for richer and comprehensive reforms in African economies. </a:t>
            </a:r>
          </a:p>
          <a:p>
            <a:pPr marL="955675" lvl="3" indent="-285750">
              <a:buClr>
                <a:srgbClr val="E6A141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263D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 and Adjustment in sub-Saharan Africa -  Economic Reforms in sub-Saharan Africa</a:t>
            </a:r>
            <a:r>
              <a:rPr lang="en-US" sz="1800" b="1" dirty="0">
                <a:solidFill>
                  <a:srgbClr val="263D5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in 1991.</a:t>
            </a:r>
          </a:p>
          <a:p>
            <a:pPr marL="955675" lvl="3" indent="-285750">
              <a:buClr>
                <a:srgbClr val="E6A141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263D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Directions in Development Economics</a:t>
            </a:r>
            <a:r>
              <a:rPr lang="en-US" sz="1800" b="1" dirty="0">
                <a:solidFill>
                  <a:srgbClr val="263D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1996.</a:t>
            </a:r>
            <a:endParaRPr lang="en-US" sz="1800" b="1" dirty="0">
              <a:solidFill>
                <a:srgbClr val="263D5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5675" lvl="3" indent="-285750">
              <a:buClr>
                <a:srgbClr val="E6A141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263D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 and Growth in Sub-Saharan Africa – 1999.</a:t>
            </a:r>
            <a:r>
              <a:rPr lang="en-US" sz="1800" b="1" dirty="0">
                <a:solidFill>
                  <a:srgbClr val="263D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endParaRPr lang="en-KE" sz="1800" b="1" dirty="0">
              <a:solidFill>
                <a:srgbClr val="263D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5675" lvl="3" indent="-285750">
              <a:buClr>
                <a:srgbClr val="E6A141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263D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Political Economy of Economic Growth in Africa -</a:t>
            </a:r>
            <a:r>
              <a:rPr lang="en-US" sz="1800" b="1" dirty="0">
                <a:solidFill>
                  <a:srgbClr val="263D5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263D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2000: This has helped shift the policy narrative in Africa.</a:t>
            </a:r>
            <a:r>
              <a:rPr lang="en-US" sz="1800" b="1" dirty="0">
                <a:solidFill>
                  <a:srgbClr val="263D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04DD5F-0557-BA4B-869E-69C1F15C8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50" y="1513691"/>
            <a:ext cx="1649476" cy="173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0C65FC-0D12-5541-A2EB-CC6FDA5DF414}"/>
              </a:ext>
            </a:extLst>
          </p:cNvPr>
          <p:cNvSpPr/>
          <p:nvPr/>
        </p:nvSpPr>
        <p:spPr>
          <a:xfrm>
            <a:off x="1736489" y="1927140"/>
            <a:ext cx="32497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1" indent="0"/>
            <a:r>
              <a:rPr lang="en-US" sz="2000" b="1" dirty="0">
                <a:solidFill>
                  <a:srgbClr val="263D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Leading light at the</a:t>
            </a:r>
          </a:p>
          <a:p>
            <a:pPr marL="92075" lvl="1" indent="0"/>
            <a:r>
              <a:rPr lang="en-US" sz="2000" b="1" dirty="0">
                <a:solidFill>
                  <a:srgbClr val="263D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Dar es Salaam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99F943-7C2B-F94B-99CD-605AAA0C29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t="17652" r="10237" b="15239"/>
          <a:stretch/>
        </p:blipFill>
        <p:spPr>
          <a:xfrm>
            <a:off x="4961647" y="1625613"/>
            <a:ext cx="1561171" cy="14439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100855-BC98-E244-839D-6FD868C32F31}"/>
              </a:ext>
            </a:extLst>
          </p:cNvPr>
          <p:cNvSpPr/>
          <p:nvPr/>
        </p:nvSpPr>
        <p:spPr>
          <a:xfrm>
            <a:off x="6373102" y="1861563"/>
            <a:ext cx="2591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1" indent="0"/>
            <a:r>
              <a:rPr lang="en-US" sz="2000" b="1" dirty="0">
                <a:solidFill>
                  <a:srgbClr val="263D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 publications span four decades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AC137B-9ECC-BE43-8E5D-A823AD7F90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14526" r="10929" b="17145"/>
          <a:stretch/>
        </p:blipFill>
        <p:spPr>
          <a:xfrm>
            <a:off x="112750" y="3356855"/>
            <a:ext cx="2486722" cy="22564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988DC12-5A85-6D46-93C4-78CB6159B18D}"/>
              </a:ext>
            </a:extLst>
          </p:cNvPr>
          <p:cNvSpPr/>
          <p:nvPr/>
        </p:nvSpPr>
        <p:spPr>
          <a:xfrm>
            <a:off x="2250563" y="3437733"/>
            <a:ext cx="5300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lvl="1" indent="0"/>
            <a:r>
              <a:rPr lang="en-US" sz="2000" b="1" dirty="0">
                <a:solidFill>
                  <a:srgbClr val="263D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Trails of Revolutionary Contributions: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AFAE3A-ED72-3B42-8959-1C52E0A2C2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98" y="992192"/>
            <a:ext cx="4268079" cy="44970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0AF9C55-FF7D-BF40-8D4C-9BA930DA4F08}"/>
              </a:ext>
            </a:extLst>
          </p:cNvPr>
          <p:cNvSpPr/>
          <p:nvPr/>
        </p:nvSpPr>
        <p:spPr>
          <a:xfrm>
            <a:off x="9368934" y="1698667"/>
            <a:ext cx="23860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“One of our key comparative advantages is low labour costs and youth. The geese of manufacturing are flying westwards from East Asia. They will land in Africa and stay there.”</a:t>
            </a:r>
            <a:b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Benno </a:t>
            </a:r>
            <a:r>
              <a:rPr lang="en-GB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Ndulu</a:t>
            </a:r>
            <a:endParaRPr lang="en-AF" sz="16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48031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EACEF-08A6-4A8D-9109-9DB280B125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95893" y="433360"/>
            <a:ext cx="9940643" cy="70335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Times New Roman" panose="02020603050405020304" pitchFamily="18" charset="0"/>
              </a:rPr>
              <a:t>Benno </a:t>
            </a:r>
            <a:r>
              <a:rPr lang="en-US" sz="36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Ndulu</a:t>
            </a:r>
            <a:r>
              <a:rPr lang="en-US" sz="3600" b="1" dirty="0">
                <a:latin typeface="Calibri" panose="020F0502020204030204" pitchFamily="34" charset="0"/>
                <a:cs typeface="Times New Roman" panose="02020603050405020304" pitchFamily="18" charset="0"/>
              </a:rPr>
              <a:t>: Leading Innovations in Capacity Building</a:t>
            </a:r>
            <a:endParaRPr lang="en-KE" sz="3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51F59-6031-443D-A301-28121CF63FD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721784" y="4397098"/>
            <a:ext cx="4624328" cy="2210556"/>
          </a:xfrm>
        </p:spPr>
        <p:txBody>
          <a:bodyPr>
            <a:noAutofit/>
          </a:bodyPr>
          <a:lstStyle/>
          <a:p>
            <a:pPr defTabSz="457200" hangingPunct="0">
              <a:lnSpc>
                <a:spcPct val="100000"/>
              </a:lnSpc>
              <a:spcBef>
                <a:spcPts val="0"/>
              </a:spcBef>
              <a:buClr>
                <a:srgbClr val="263D56"/>
              </a:buClr>
              <a:buSzTx/>
            </a:pPr>
            <a:r>
              <a:rPr lang="en-US" sz="1800" b="1" dirty="0">
                <a:solidFill>
                  <a:srgbClr val="E6A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Supported the AERC Network and the Secretariat with innovative ideas for capacity building and funding AERC activities since then – from where he was sitting as Governor of the </a:t>
            </a:r>
            <a:r>
              <a:rPr lang="en-US" sz="1800" b="1" dirty="0" err="1">
                <a:solidFill>
                  <a:srgbClr val="E6A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</a:t>
            </a:r>
            <a:r>
              <a:rPr lang="en-US" sz="1800" b="1" dirty="0">
                <a:solidFill>
                  <a:srgbClr val="E6A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Coordinating the AERC African Central Bank Governors’ Forum, to the Programme Committee to the AERC Board.</a:t>
            </a:r>
            <a:endParaRPr lang="en-KE" sz="1800" b="1" dirty="0">
              <a:solidFill>
                <a:srgbClr val="E6A1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B9AEE-0D76-7544-8468-CF8990970E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7" t="12403" r="15376" b="13693"/>
          <a:stretch/>
        </p:blipFill>
        <p:spPr>
          <a:xfrm>
            <a:off x="549750" y="1753574"/>
            <a:ext cx="1339887" cy="16067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A840C8-4A4E-5B4D-9166-60D21B39DD1D}"/>
              </a:ext>
            </a:extLst>
          </p:cNvPr>
          <p:cNvSpPr/>
          <p:nvPr/>
        </p:nvSpPr>
        <p:spPr>
          <a:xfrm>
            <a:off x="1960881" y="1830707"/>
            <a:ext cx="3790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263D56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E6A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first Director of Research at the AERC in 1988 – Building blocks of capacity building.</a:t>
            </a:r>
          </a:p>
          <a:p>
            <a:pPr marL="285750" indent="-285750">
              <a:buClr>
                <a:srgbClr val="263D56"/>
              </a:buClr>
              <a:buFont typeface="Wingdings" panose="05000000000000000000" pitchFamily="2" charset="2"/>
              <a:buChar char="ü"/>
            </a:pPr>
            <a:endParaRPr lang="en-US" b="1" dirty="0">
              <a:solidFill>
                <a:srgbClr val="E6A1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263D56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E6A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first African Executive Director of the AERC in 1992.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C6E811-EE31-B341-8833-27EEE5A7D5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 t="14516" r="6066" b="17080"/>
          <a:stretch/>
        </p:blipFill>
        <p:spPr>
          <a:xfrm>
            <a:off x="396172" y="4308252"/>
            <a:ext cx="1647042" cy="13510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6FC22EA-5A17-2A46-A036-D0C344A49F7D}"/>
              </a:ext>
            </a:extLst>
          </p:cNvPr>
          <p:cNvSpPr/>
          <p:nvPr/>
        </p:nvSpPr>
        <p:spPr>
          <a:xfrm>
            <a:off x="2043215" y="4436022"/>
            <a:ext cx="3471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63D56"/>
              </a:buClr>
            </a:pPr>
            <a:r>
              <a:rPr lang="en-US" b="1" dirty="0">
                <a:solidFill>
                  <a:srgbClr val="E6A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Pioneering developments at the AERC: Collaborative Research in the 1990s and Graduate Training in 1993.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D55A07-1038-B04E-927A-7C03D0D9E4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6" t="15388" r="14105" b="18793"/>
          <a:stretch/>
        </p:blipFill>
        <p:spPr>
          <a:xfrm>
            <a:off x="5883567" y="1830707"/>
            <a:ext cx="2294073" cy="22702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570EFF-BFEB-6C44-BC0E-29A1C86628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43" y="971872"/>
            <a:ext cx="3810000" cy="407008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22E63B7-D3D2-ED46-8415-C9B9C95948BE}"/>
              </a:ext>
            </a:extLst>
          </p:cNvPr>
          <p:cNvSpPr/>
          <p:nvPr/>
        </p:nvSpPr>
        <p:spPr>
          <a:xfrm>
            <a:off x="9439876" y="1845916"/>
            <a:ext cx="2073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“African countries need to pay the highest attention to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startups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.”</a:t>
            </a:r>
            <a:b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Benno </a:t>
            </a:r>
            <a:r>
              <a:rPr lang="en-GB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Ndulu</a:t>
            </a:r>
            <a:endParaRPr lang="en-AF" b="1" i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6F6718-E96E-4CF0-A9AB-4027E6ADC59C}"/>
              </a:ext>
            </a:extLst>
          </p:cNvPr>
          <p:cNvCxnSpPr/>
          <p:nvPr/>
        </p:nvCxnSpPr>
        <p:spPr>
          <a:xfrm>
            <a:off x="5618480" y="4521200"/>
            <a:ext cx="0" cy="1818640"/>
          </a:xfrm>
          <a:prstGeom prst="line">
            <a:avLst/>
          </a:prstGeom>
          <a:noFill/>
          <a:ln w="19050" cap="flat">
            <a:solidFill>
              <a:srgbClr val="263D5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74423306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62109C7-E347-C24A-BA8C-49E4A12CB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5564"/>
            <a:ext cx="12192000" cy="53329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3D238-7CF5-4935-AFB6-59D9F7F6AE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18436" y="560414"/>
            <a:ext cx="7498283" cy="549792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Times New Roman" panose="02020603050405020304" pitchFamily="18" charset="0"/>
              </a:rPr>
              <a:t>Benno </a:t>
            </a:r>
            <a:r>
              <a:rPr lang="en-US" sz="36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Ndulu</a:t>
            </a:r>
            <a:r>
              <a:rPr lang="en-US" sz="3600" b="1" dirty="0">
                <a:latin typeface="Calibri" panose="020F0502020204030204" pitchFamily="34" charset="0"/>
                <a:cs typeface="Times New Roman" panose="02020603050405020304" pitchFamily="18" charset="0"/>
              </a:rPr>
              <a:t>: Leading Policy Advisory</a:t>
            </a:r>
            <a:endParaRPr lang="en-KE" sz="3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E9AF8-94DB-AD43-9B78-A73C9B34C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1621700"/>
            <a:ext cx="1715261" cy="1807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4F145A-B6CB-984D-AF63-5CFC35B1D425}"/>
              </a:ext>
            </a:extLst>
          </p:cNvPr>
          <p:cNvSpPr/>
          <p:nvPr/>
        </p:nvSpPr>
        <p:spPr>
          <a:xfrm>
            <a:off x="1893232" y="2063685"/>
            <a:ext cx="4334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first AERC Senior Policy Seminar, 1995 – to reach out to policy makers and share research findings and a link to practical policy  implementations.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BD3D02-10DB-1E45-938C-86ED08C53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3914" y="1621700"/>
            <a:ext cx="1715261" cy="1807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1E7413-4A91-2440-868A-5F693E8A601A}"/>
              </a:ext>
            </a:extLst>
          </p:cNvPr>
          <p:cNvSpPr/>
          <p:nvPr/>
        </p:nvSpPr>
        <p:spPr>
          <a:xfrm>
            <a:off x="7717638" y="2063685"/>
            <a:ext cx="3973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Advisory role from governments to government agencies as well as multilateral institutions.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1094F-CD51-D84E-AAFB-3DC169A83B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" r="883"/>
          <a:stretch/>
        </p:blipFill>
        <p:spPr>
          <a:xfrm>
            <a:off x="283267" y="3241415"/>
            <a:ext cx="1715262" cy="1807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218193F-10DF-D74D-BD7E-D4128CD42315}"/>
              </a:ext>
            </a:extLst>
          </p:cNvPr>
          <p:cNvSpPr/>
          <p:nvPr/>
        </p:nvSpPr>
        <p:spPr>
          <a:xfrm>
            <a:off x="1893232" y="3725217"/>
            <a:ext cx="3973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long stint at the World Bank in Tanzania as Lead Economist and in The Vice President and Chief Economist Office in DC.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E4C6C0-5DB6-2844-A8B1-729E10E207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4885" y="3336601"/>
            <a:ext cx="1613958" cy="17005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446AAC-12A8-3B45-8014-DB9725052F97}"/>
              </a:ext>
            </a:extLst>
          </p:cNvPr>
          <p:cNvSpPr/>
          <p:nvPr/>
        </p:nvSpPr>
        <p:spPr>
          <a:xfrm>
            <a:off x="7737957" y="3674417"/>
            <a:ext cx="4092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was the Economic Advisor to the President RSA– But the history of his advisory role in RSA starts way back in the 1990s.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66EA48-8FD3-3944-9708-173935EE6C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958" y="5170545"/>
            <a:ext cx="1220229" cy="128570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860F1BD-EDEE-B145-A028-B4CA1C23818A}"/>
              </a:ext>
            </a:extLst>
          </p:cNvPr>
          <p:cNvSpPr/>
          <p:nvPr/>
        </p:nvSpPr>
        <p:spPr>
          <a:xfrm>
            <a:off x="1893232" y="5397900"/>
            <a:ext cx="3973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was Economic Advisor to the Prime Minister of Ethiopia.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2E2C2A-A621-8648-AADB-603DDA3746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" b="7039"/>
          <a:stretch/>
        </p:blipFill>
        <p:spPr>
          <a:xfrm>
            <a:off x="6114085" y="5037161"/>
            <a:ext cx="1613958" cy="14190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EAAA791-BFC4-FB4B-A9A9-C71410CA2B2E}"/>
              </a:ext>
            </a:extLst>
          </p:cNvPr>
          <p:cNvSpPr/>
          <p:nvPr/>
        </p:nvSpPr>
        <p:spPr>
          <a:xfrm>
            <a:off x="7758278" y="5357260"/>
            <a:ext cx="3973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most successful and celebrated Governor of the Central Bank in this region and beyond: 2008 - 2018.</a:t>
            </a:r>
            <a:endParaRPr lang="en-K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6216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046F35-AB57-8E4B-8F85-791F004CD6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" t="5859" r="5432" b="1353"/>
          <a:stretch/>
        </p:blipFill>
        <p:spPr>
          <a:xfrm flipH="1">
            <a:off x="162560" y="0"/>
            <a:ext cx="120294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54D70D-E214-45D9-9F53-BBDB0312E9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40737" y="610037"/>
            <a:ext cx="7146423" cy="472726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Benno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Ndulu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: The Policy Leader</a:t>
            </a:r>
            <a:endParaRPr lang="en-KE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93E931-48AB-1D45-AB27-3AE107D05D52}"/>
              </a:ext>
            </a:extLst>
          </p:cNvPr>
          <p:cNvSpPr/>
          <p:nvPr/>
        </p:nvSpPr>
        <p:spPr>
          <a:xfrm>
            <a:off x="1059086" y="1395777"/>
            <a:ext cx="6086282" cy="5325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E6A141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263D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Designing monetary policy in the Bank of Tanzania.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E6A141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263D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Leading light in Monetary Policy reforms, regional integration in EAC, SADCC.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E6A141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263D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Leading light in Payment's system – The EAPS.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E6A141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263D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pioneering push for digital financial systems – starting with the retail electronic payments system in East Africa.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E6A141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263D5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Tanzania: The Path to Prosperity.</a:t>
            </a:r>
            <a:endParaRPr lang="en-US" sz="2200" b="1" dirty="0">
              <a:solidFill>
                <a:srgbClr val="263D5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E6A141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263D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Commissioner – BMGF Digital Pathways for prosperity Commission on Technology and Inclusive Development – BSG, Oxford.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9EE14F-722E-7340-BB0C-481F58D70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" r="403"/>
          <a:stretch/>
        </p:blipFill>
        <p:spPr>
          <a:xfrm>
            <a:off x="7003128" y="4280451"/>
            <a:ext cx="878418" cy="9330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163C9C-E856-AA40-9218-FBB9C83F7A64}"/>
              </a:ext>
            </a:extLst>
          </p:cNvPr>
          <p:cNvSpPr/>
          <p:nvPr/>
        </p:nvSpPr>
        <p:spPr>
          <a:xfrm>
            <a:off x="8290605" y="1517308"/>
            <a:ext cx="2722835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“Financial inclusion is important to the economy, it enables improving the welfare of the poor, contribute to financial stability, and to the growth of micro-business that ultimately stimulates the growth of other sectors in the economy.”</a:t>
            </a:r>
            <a:b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Benno </a:t>
            </a:r>
            <a:r>
              <a:rPr lang="en-US" sz="17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Ndulu</a:t>
            </a:r>
            <a:endParaRPr lang="en-US" sz="17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37773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04847-4E3C-144D-BFC1-E9CFA4E06F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b="3527"/>
          <a:stretch/>
        </p:blipFill>
        <p:spPr>
          <a:xfrm>
            <a:off x="-1" y="81280"/>
            <a:ext cx="12192002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3EFB4-A48A-40CF-BD74-6CE4B81B9C6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238647" y="1148080"/>
            <a:ext cx="5364157" cy="4439919"/>
          </a:xfrm>
        </p:spPr>
        <p:txBody>
          <a:bodyPr>
            <a:noAutofit/>
          </a:bodyPr>
          <a:lstStyle/>
          <a:p>
            <a:pPr marL="285750" indent="-285750">
              <a:buClr>
                <a:srgbClr val="263D56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Benno was a friend, a role model and a mentor.</a:t>
            </a:r>
          </a:p>
          <a:p>
            <a:pPr marL="285750" indent="-285750">
              <a:buClr>
                <a:srgbClr val="263D56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was the only Governor in Africa to accept and replicate Kenya’s M-</a:t>
            </a:r>
            <a:r>
              <a:rPr lang="en-US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Pesa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en-US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BoT.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263D56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was at my defense when the IMF and the WB doubted</a:t>
            </a:r>
            <a:b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Kenya’s M-</a:t>
            </a:r>
            <a:r>
              <a:rPr lang="en-US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Pesa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the retail electronic payments platform and financial inclusion goal.</a:t>
            </a:r>
          </a:p>
          <a:p>
            <a:pPr marL="285750" indent="-285750">
              <a:buClr>
                <a:srgbClr val="263D56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two countries are now the most successful in digital financial services, financial inclusion and electronic payments infrastructure.</a:t>
            </a:r>
          </a:p>
          <a:p>
            <a:pPr marL="285750" indent="-285750">
              <a:buClr>
                <a:srgbClr val="263D56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then combined forces to lead the way in reformulating monetary policy framework in EAC countries with the support of the IGC.</a:t>
            </a:r>
          </a:p>
          <a:p>
            <a:pPr marL="285750" indent="-285750">
              <a:buClr>
                <a:srgbClr val="263D56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supported me as Chair in the formation of the Alliance for Financial Inclusion – AFI in 2009: A network of Financial Regulators that coordinated financial inclusion in Africa, Asia and Latin America – He later became Chair of AFI and pushed its expansion.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KE" sz="15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4270F-AC7C-42BF-9997-A09CF72DA6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0762" y="305812"/>
            <a:ext cx="4014038" cy="64821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E6A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Friend and a Mentor</a:t>
            </a:r>
            <a:endParaRPr lang="en-KE" sz="3000" b="1" dirty="0">
              <a:solidFill>
                <a:srgbClr val="E6A1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Picture 4">
            <a:extLst>
              <a:ext uri="{FF2B5EF4-FFF2-40B4-BE49-F238E27FC236}">
                <a16:creationId xmlns:a16="http://schemas.microsoft.com/office/drawing/2014/main" id="{CC5813C5-01A2-5149-BFB1-A7F7BD66D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048" y="10633"/>
            <a:ext cx="1270838" cy="178315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2700">
            <a:miter lim="400000"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A8E30B-1622-6B4F-8661-3DA23BF269D8}"/>
              </a:ext>
            </a:extLst>
          </p:cNvPr>
          <p:cNvSpPr/>
          <p:nvPr/>
        </p:nvSpPr>
        <p:spPr>
          <a:xfrm>
            <a:off x="9897979" y="2473426"/>
            <a:ext cx="22163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63D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Africa’s growth record reflects a groping towards satisfactory modes of national governance under objectively difficult circumstances.</a:t>
            </a:r>
            <a:br>
              <a:rPr lang="en-GB" dirty="0">
                <a:solidFill>
                  <a:srgbClr val="263D5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GB" b="1" i="1" dirty="0">
                <a:solidFill>
                  <a:srgbClr val="263D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Benno </a:t>
            </a:r>
            <a:r>
              <a:rPr lang="en-GB" b="1" i="1" dirty="0" err="1">
                <a:solidFill>
                  <a:srgbClr val="263D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Ndulu</a:t>
            </a:r>
            <a:endParaRPr lang="en-AF" b="1" i="1" dirty="0">
              <a:solidFill>
                <a:srgbClr val="263D56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7FCD67-4934-1D41-B485-DD7970A28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1937" y="1676532"/>
            <a:ext cx="698500" cy="533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340692-DCB5-3148-BABC-F3469C5DD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242982" y="5279790"/>
            <a:ext cx="698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58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bk object 16">
            <a:extLst>
              <a:ext uri="{FF2B5EF4-FFF2-40B4-BE49-F238E27FC236}">
                <a16:creationId xmlns:a16="http://schemas.microsoft.com/office/drawing/2014/main" id="{51599CC3-72B3-B442-A036-DA4566B39069}"/>
              </a:ext>
            </a:extLst>
          </p:cNvPr>
          <p:cNvSpPr/>
          <p:nvPr/>
        </p:nvSpPr>
        <p:spPr>
          <a:xfrm>
            <a:off x="-68458" y="2993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EF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17">
            <a:extLst>
              <a:ext uri="{FF2B5EF4-FFF2-40B4-BE49-F238E27FC236}">
                <a16:creationId xmlns:a16="http://schemas.microsoft.com/office/drawing/2014/main" id="{1AE8B0B6-DA99-2342-8201-0357BE2AEFBA}"/>
              </a:ext>
            </a:extLst>
          </p:cNvPr>
          <p:cNvSpPr/>
          <p:nvPr/>
        </p:nvSpPr>
        <p:spPr>
          <a:xfrm>
            <a:off x="9385720" y="666648"/>
            <a:ext cx="2482215" cy="4671060"/>
          </a:xfrm>
          <a:custGeom>
            <a:avLst/>
            <a:gdLst/>
            <a:ahLst/>
            <a:cxnLst/>
            <a:rect l="l" t="t" r="r" b="b"/>
            <a:pathLst>
              <a:path w="1952625" h="4671060">
                <a:moveTo>
                  <a:pt x="1952472" y="4670882"/>
                </a:moveTo>
                <a:lnTo>
                  <a:pt x="0" y="4670882"/>
                </a:lnTo>
                <a:lnTo>
                  <a:pt x="0" y="0"/>
                </a:lnTo>
                <a:lnTo>
                  <a:pt x="1952472" y="0"/>
                </a:lnTo>
                <a:lnTo>
                  <a:pt x="1952472" y="4670882"/>
                </a:lnTo>
                <a:close/>
              </a:path>
            </a:pathLst>
          </a:custGeom>
          <a:solidFill>
            <a:srgbClr val="F8B1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18">
            <a:extLst>
              <a:ext uri="{FF2B5EF4-FFF2-40B4-BE49-F238E27FC236}">
                <a16:creationId xmlns:a16="http://schemas.microsoft.com/office/drawing/2014/main" id="{E155A60F-1B6F-C142-BCB8-997553FBD67C}"/>
              </a:ext>
            </a:extLst>
          </p:cNvPr>
          <p:cNvSpPr/>
          <p:nvPr/>
        </p:nvSpPr>
        <p:spPr>
          <a:xfrm>
            <a:off x="10958828" y="382718"/>
            <a:ext cx="568325" cy="568325"/>
          </a:xfrm>
          <a:custGeom>
            <a:avLst/>
            <a:gdLst/>
            <a:ahLst/>
            <a:cxnLst/>
            <a:rect l="l" t="t" r="r" b="b"/>
            <a:pathLst>
              <a:path w="568325" h="568325">
                <a:moveTo>
                  <a:pt x="291515" y="0"/>
                </a:moveTo>
                <a:lnTo>
                  <a:pt x="241849" y="4451"/>
                </a:lnTo>
                <a:lnTo>
                  <a:pt x="195104" y="17284"/>
                </a:lnTo>
                <a:lnTo>
                  <a:pt x="152061" y="37719"/>
                </a:lnTo>
                <a:lnTo>
                  <a:pt x="113501" y="64974"/>
                </a:lnTo>
                <a:lnTo>
                  <a:pt x="80202" y="98270"/>
                </a:lnTo>
                <a:lnTo>
                  <a:pt x="52945" y="136825"/>
                </a:lnTo>
                <a:lnTo>
                  <a:pt x="32511" y="179858"/>
                </a:lnTo>
                <a:lnTo>
                  <a:pt x="19678" y="226589"/>
                </a:lnTo>
                <a:lnTo>
                  <a:pt x="15227" y="276237"/>
                </a:lnTo>
                <a:lnTo>
                  <a:pt x="17782" y="313675"/>
                </a:lnTo>
                <a:lnTo>
                  <a:pt x="25201" y="349546"/>
                </a:lnTo>
                <a:lnTo>
                  <a:pt x="37113" y="383549"/>
                </a:lnTo>
                <a:lnTo>
                  <a:pt x="53149" y="415378"/>
                </a:lnTo>
                <a:lnTo>
                  <a:pt x="0" y="567702"/>
                </a:lnTo>
                <a:lnTo>
                  <a:pt x="152323" y="514540"/>
                </a:lnTo>
                <a:lnTo>
                  <a:pt x="431197" y="514540"/>
                </a:lnTo>
                <a:lnTo>
                  <a:pt x="469441" y="487500"/>
                </a:lnTo>
                <a:lnTo>
                  <a:pt x="502732" y="454205"/>
                </a:lnTo>
                <a:lnTo>
                  <a:pt x="529985" y="415650"/>
                </a:lnTo>
                <a:lnTo>
                  <a:pt x="550418" y="372617"/>
                </a:lnTo>
                <a:lnTo>
                  <a:pt x="563251" y="325885"/>
                </a:lnTo>
                <a:lnTo>
                  <a:pt x="567702" y="276237"/>
                </a:lnTo>
                <a:lnTo>
                  <a:pt x="563251" y="226589"/>
                </a:lnTo>
                <a:lnTo>
                  <a:pt x="550418" y="179858"/>
                </a:lnTo>
                <a:lnTo>
                  <a:pt x="529985" y="136825"/>
                </a:lnTo>
                <a:lnTo>
                  <a:pt x="502732" y="98270"/>
                </a:lnTo>
                <a:lnTo>
                  <a:pt x="469441" y="64974"/>
                </a:lnTo>
                <a:lnTo>
                  <a:pt x="430892" y="37719"/>
                </a:lnTo>
                <a:lnTo>
                  <a:pt x="387868" y="17284"/>
                </a:lnTo>
                <a:lnTo>
                  <a:pt x="341148" y="4451"/>
                </a:lnTo>
                <a:lnTo>
                  <a:pt x="291515" y="0"/>
                </a:lnTo>
                <a:close/>
              </a:path>
              <a:path w="568325" h="568325">
                <a:moveTo>
                  <a:pt x="431197" y="514540"/>
                </a:moveTo>
                <a:lnTo>
                  <a:pt x="152323" y="514540"/>
                </a:lnTo>
                <a:lnTo>
                  <a:pt x="184166" y="530583"/>
                </a:lnTo>
                <a:lnTo>
                  <a:pt x="218185" y="542499"/>
                </a:lnTo>
                <a:lnTo>
                  <a:pt x="254072" y="549919"/>
                </a:lnTo>
                <a:lnTo>
                  <a:pt x="291515" y="552475"/>
                </a:lnTo>
                <a:lnTo>
                  <a:pt x="341148" y="548024"/>
                </a:lnTo>
                <a:lnTo>
                  <a:pt x="387868" y="535190"/>
                </a:lnTo>
                <a:lnTo>
                  <a:pt x="430892" y="514755"/>
                </a:lnTo>
                <a:lnTo>
                  <a:pt x="431197" y="514540"/>
                </a:lnTo>
                <a:close/>
              </a:path>
            </a:pathLst>
          </a:custGeom>
          <a:solidFill>
            <a:srgbClr val="A1C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2">
            <a:extLst>
              <a:ext uri="{FF2B5EF4-FFF2-40B4-BE49-F238E27FC236}">
                <a16:creationId xmlns:a16="http://schemas.microsoft.com/office/drawing/2014/main" id="{804FFF4B-FDDC-244B-A209-329425267CB6}"/>
              </a:ext>
            </a:extLst>
          </p:cNvPr>
          <p:cNvSpPr txBox="1">
            <a:spLocks/>
          </p:cNvSpPr>
          <p:nvPr/>
        </p:nvSpPr>
        <p:spPr>
          <a:xfrm>
            <a:off x="990352" y="259907"/>
            <a:ext cx="1760855" cy="2789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-120" baseline="0">
                <a:ln>
                  <a:noFill/>
                </a:ln>
                <a:solidFill>
                  <a:srgbClr val="263D56"/>
                </a:solidFill>
                <a:uFillTx/>
                <a:latin typeface="Calibri Light" charset="0"/>
                <a:ea typeface="Calibri Light" charset="0"/>
                <a:cs typeface="Calibri Light" charset="0"/>
                <a:sym typeface="Calibri Light"/>
              </a:defRPr>
            </a:lvl1pPr>
            <a:lvl2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-120" baseline="0">
                <a:ln>
                  <a:noFill/>
                </a:ln>
                <a:solidFill>
                  <a:srgbClr val="263D56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2pPr>
            <a:lvl3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-120" baseline="0">
                <a:ln>
                  <a:noFill/>
                </a:ln>
                <a:solidFill>
                  <a:srgbClr val="263D56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3pPr>
            <a:lvl4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-120" baseline="0">
                <a:ln>
                  <a:noFill/>
                </a:ln>
                <a:solidFill>
                  <a:srgbClr val="263D56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4pPr>
            <a:lvl5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-120" baseline="0">
                <a:ln>
                  <a:noFill/>
                </a:ln>
                <a:solidFill>
                  <a:srgbClr val="263D56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5pPr>
            <a:lvl6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-120" baseline="0">
                <a:ln>
                  <a:noFill/>
                </a:ln>
                <a:solidFill>
                  <a:srgbClr val="263D56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6pPr>
            <a:lvl7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-120" baseline="0">
                <a:ln>
                  <a:noFill/>
                </a:ln>
                <a:solidFill>
                  <a:srgbClr val="263D56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7pPr>
            <a:lvl8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-120" baseline="0">
                <a:ln>
                  <a:noFill/>
                </a:ln>
                <a:solidFill>
                  <a:srgbClr val="263D56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8pPr>
            <a:lvl9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-120" baseline="0">
                <a:ln>
                  <a:noFill/>
                </a:ln>
                <a:solidFill>
                  <a:srgbClr val="263D56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9pPr>
          </a:lstStyle>
          <a:p>
            <a:pPr marL="12700" hangingPunct="1">
              <a:lnSpc>
                <a:spcPct val="100000"/>
              </a:lnSpc>
              <a:spcBef>
                <a:spcPts val="135"/>
              </a:spcBef>
            </a:pPr>
            <a:r>
              <a:rPr lang="en-GB" sz="1700" b="1" spc="-10" dirty="0">
                <a:solidFill>
                  <a:srgbClr val="E6A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</a:t>
            </a:r>
            <a:r>
              <a:rPr lang="en-GB" sz="1700" b="1" spc="20" dirty="0">
                <a:solidFill>
                  <a:srgbClr val="E6A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Benno</a:t>
            </a:r>
            <a:r>
              <a:rPr lang="en-GB" sz="1700" b="1" spc="-15" dirty="0">
                <a:solidFill>
                  <a:srgbClr val="E6A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b="1" spc="15" dirty="0" err="1">
                <a:solidFill>
                  <a:srgbClr val="E6A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Ndulu</a:t>
            </a:r>
            <a:endParaRPr lang="en-GB" sz="1700" b="1" spc="15" dirty="0">
              <a:solidFill>
                <a:srgbClr val="E6A1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object 3">
            <a:extLst>
              <a:ext uri="{FF2B5EF4-FFF2-40B4-BE49-F238E27FC236}">
                <a16:creationId xmlns:a16="http://schemas.microsoft.com/office/drawing/2014/main" id="{5A14ADB6-7B69-7243-AE5A-E698748C32D3}"/>
              </a:ext>
            </a:extLst>
          </p:cNvPr>
          <p:cNvSpPr txBox="1"/>
          <p:nvPr/>
        </p:nvSpPr>
        <p:spPr>
          <a:xfrm>
            <a:off x="588062" y="387667"/>
            <a:ext cx="4609580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00" b="1" spc="-265" dirty="0">
                <a:solidFill>
                  <a:srgbClr val="1F85EA"/>
                </a:solidFill>
                <a:latin typeface="Myriad Pro"/>
                <a:cs typeface="Myriad Pro"/>
              </a:rPr>
              <a:t>T</a:t>
            </a:r>
            <a:r>
              <a:rPr sz="4800" b="1" spc="-5" dirty="0">
                <a:solidFill>
                  <a:srgbClr val="1F85EA"/>
                </a:solidFill>
                <a:latin typeface="Myriad Pro"/>
                <a:cs typeface="Myriad Pro"/>
              </a:rPr>
              <a:t>ribu</a:t>
            </a:r>
            <a:r>
              <a:rPr sz="4800" b="1" spc="-30" dirty="0">
                <a:solidFill>
                  <a:srgbClr val="1F85EA"/>
                </a:solidFill>
                <a:latin typeface="Myriad Pro"/>
                <a:cs typeface="Myriad Pro"/>
              </a:rPr>
              <a:t>t</a:t>
            </a:r>
            <a:r>
              <a:rPr sz="4800" b="1" spc="-5" dirty="0">
                <a:solidFill>
                  <a:srgbClr val="1F85EA"/>
                </a:solidFill>
                <a:latin typeface="Myriad Pro"/>
                <a:cs typeface="Myriad Pro"/>
              </a:rPr>
              <a:t>es</a:t>
            </a:r>
            <a:endParaRPr sz="4800" dirty="0">
              <a:latin typeface="Myriad Pro"/>
              <a:cs typeface="Myriad Pro"/>
            </a:endParaRPr>
          </a:p>
        </p:txBody>
      </p:sp>
      <p:sp>
        <p:nvSpPr>
          <p:cNvPr id="91" name="object 4">
            <a:extLst>
              <a:ext uri="{FF2B5EF4-FFF2-40B4-BE49-F238E27FC236}">
                <a16:creationId xmlns:a16="http://schemas.microsoft.com/office/drawing/2014/main" id="{5F198D07-3229-2B45-BA8B-6B0367AED4BA}"/>
              </a:ext>
            </a:extLst>
          </p:cNvPr>
          <p:cNvSpPr/>
          <p:nvPr/>
        </p:nvSpPr>
        <p:spPr>
          <a:xfrm>
            <a:off x="2828265" y="663512"/>
            <a:ext cx="8131175" cy="0"/>
          </a:xfrm>
          <a:custGeom>
            <a:avLst/>
            <a:gdLst/>
            <a:ahLst/>
            <a:cxnLst/>
            <a:rect l="l" t="t" r="r" b="b"/>
            <a:pathLst>
              <a:path w="8131175">
                <a:moveTo>
                  <a:pt x="0" y="0"/>
                </a:moveTo>
                <a:lnTo>
                  <a:pt x="8130692" y="0"/>
                </a:lnTo>
              </a:path>
            </a:pathLst>
          </a:custGeom>
          <a:ln w="12700">
            <a:solidFill>
              <a:srgbClr val="1F8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5">
            <a:extLst>
              <a:ext uri="{FF2B5EF4-FFF2-40B4-BE49-F238E27FC236}">
                <a16:creationId xmlns:a16="http://schemas.microsoft.com/office/drawing/2014/main" id="{0CEBB8AD-EF6B-A146-A59D-D2849D40620F}"/>
              </a:ext>
            </a:extLst>
          </p:cNvPr>
          <p:cNvSpPr/>
          <p:nvPr/>
        </p:nvSpPr>
        <p:spPr>
          <a:xfrm>
            <a:off x="1086713" y="1391551"/>
            <a:ext cx="934656" cy="1065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6">
            <a:extLst>
              <a:ext uri="{FF2B5EF4-FFF2-40B4-BE49-F238E27FC236}">
                <a16:creationId xmlns:a16="http://schemas.microsoft.com/office/drawing/2014/main" id="{7CA09354-5E3C-824B-84B2-45EC7969CB3C}"/>
              </a:ext>
            </a:extLst>
          </p:cNvPr>
          <p:cNvSpPr/>
          <p:nvPr/>
        </p:nvSpPr>
        <p:spPr>
          <a:xfrm>
            <a:off x="2114720" y="1390575"/>
            <a:ext cx="267970" cy="203835"/>
          </a:xfrm>
          <a:custGeom>
            <a:avLst/>
            <a:gdLst/>
            <a:ahLst/>
            <a:cxnLst/>
            <a:rect l="l" t="t" r="r" b="b"/>
            <a:pathLst>
              <a:path w="267969" h="203834">
                <a:moveTo>
                  <a:pt x="249389" y="0"/>
                </a:moveTo>
                <a:lnTo>
                  <a:pt x="204957" y="15825"/>
                </a:lnTo>
                <a:lnTo>
                  <a:pt x="167952" y="42825"/>
                </a:lnTo>
                <a:lnTo>
                  <a:pt x="150499" y="77479"/>
                </a:lnTo>
                <a:lnTo>
                  <a:pt x="148196" y="100939"/>
                </a:lnTo>
                <a:lnTo>
                  <a:pt x="148196" y="203746"/>
                </a:lnTo>
                <a:lnTo>
                  <a:pt x="267563" y="203746"/>
                </a:lnTo>
                <a:lnTo>
                  <a:pt x="267563" y="86245"/>
                </a:lnTo>
                <a:lnTo>
                  <a:pt x="217360" y="86245"/>
                </a:lnTo>
                <a:lnTo>
                  <a:pt x="217360" y="79121"/>
                </a:lnTo>
                <a:lnTo>
                  <a:pt x="238137" y="45796"/>
                </a:lnTo>
                <a:lnTo>
                  <a:pt x="267296" y="32029"/>
                </a:lnTo>
                <a:lnTo>
                  <a:pt x="249389" y="0"/>
                </a:lnTo>
                <a:close/>
              </a:path>
              <a:path w="267969" h="203834">
                <a:moveTo>
                  <a:pt x="101460" y="0"/>
                </a:moveTo>
                <a:lnTo>
                  <a:pt x="57004" y="15825"/>
                </a:lnTo>
                <a:lnTo>
                  <a:pt x="19786" y="42825"/>
                </a:lnTo>
                <a:lnTo>
                  <a:pt x="2298" y="77479"/>
                </a:lnTo>
                <a:lnTo>
                  <a:pt x="0" y="100939"/>
                </a:lnTo>
                <a:lnTo>
                  <a:pt x="0" y="203746"/>
                </a:lnTo>
                <a:lnTo>
                  <a:pt x="119634" y="203746"/>
                </a:lnTo>
                <a:lnTo>
                  <a:pt x="119634" y="86245"/>
                </a:lnTo>
                <a:lnTo>
                  <a:pt x="69151" y="86245"/>
                </a:lnTo>
                <a:lnTo>
                  <a:pt x="69151" y="79121"/>
                </a:lnTo>
                <a:lnTo>
                  <a:pt x="89941" y="45796"/>
                </a:lnTo>
                <a:lnTo>
                  <a:pt x="119087" y="32029"/>
                </a:lnTo>
                <a:lnTo>
                  <a:pt x="101460" y="0"/>
                </a:lnTo>
                <a:close/>
              </a:path>
            </a:pathLst>
          </a:custGeom>
          <a:solidFill>
            <a:srgbClr val="1F8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7">
            <a:extLst>
              <a:ext uri="{FF2B5EF4-FFF2-40B4-BE49-F238E27FC236}">
                <a16:creationId xmlns:a16="http://schemas.microsoft.com/office/drawing/2014/main" id="{730C31C3-5F5B-2642-963C-016B70BE0F5F}"/>
              </a:ext>
            </a:extLst>
          </p:cNvPr>
          <p:cNvSpPr txBox="1"/>
          <p:nvPr/>
        </p:nvSpPr>
        <p:spPr>
          <a:xfrm>
            <a:off x="2101727" y="1752220"/>
            <a:ext cx="2806065" cy="4307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2899"/>
              </a:lnSpc>
              <a:spcBef>
                <a:spcPts val="95"/>
              </a:spcBef>
            </a:pP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He was a truly </a:t>
            </a: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great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man. And </a:t>
            </a: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I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think he was the most  important and best economist of his time in</a:t>
            </a:r>
            <a:r>
              <a:rPr sz="900" b="1" spc="-55" dirty="0">
                <a:solidFill>
                  <a:srgbClr val="686764"/>
                </a:solidFill>
                <a:latin typeface="Myriad Pro"/>
                <a:cs typeface="Myriad Pro"/>
              </a:rPr>
              <a:t> </a:t>
            </a: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Africa.</a:t>
            </a:r>
            <a:r>
              <a:rPr lang="en-US" sz="900" b="1" spc="5" dirty="0">
                <a:solidFill>
                  <a:srgbClr val="686764"/>
                </a:solidFill>
                <a:latin typeface="Myriad Pro"/>
                <a:cs typeface="Myriad Pro"/>
              </a:rPr>
              <a:t> </a:t>
            </a:r>
            <a:r>
              <a:rPr lang="en-US" sz="900" i="1" spc="35" dirty="0">
                <a:solidFill>
                  <a:srgbClr val="1F85EA"/>
                </a:solidFill>
                <a:latin typeface="Arial"/>
                <a:cs typeface="Arial"/>
              </a:rPr>
              <a:t>- </a:t>
            </a:r>
            <a:r>
              <a:rPr lang="en-US" sz="900" i="1" spc="20" dirty="0">
                <a:solidFill>
                  <a:srgbClr val="1F85EA"/>
                </a:solidFill>
                <a:latin typeface="Arial"/>
                <a:cs typeface="Arial"/>
              </a:rPr>
              <a:t>Prof.</a:t>
            </a:r>
            <a:r>
              <a:rPr lang="en-US" sz="900" i="1" spc="-70" dirty="0">
                <a:solidFill>
                  <a:srgbClr val="1F85EA"/>
                </a:solidFill>
                <a:latin typeface="Arial"/>
                <a:cs typeface="Arial"/>
              </a:rPr>
              <a:t> </a:t>
            </a:r>
            <a:r>
              <a:rPr lang="en-US" sz="900" i="1" spc="35" dirty="0">
                <a:solidFill>
                  <a:srgbClr val="1F85EA"/>
                </a:solidFill>
                <a:latin typeface="Arial"/>
                <a:cs typeface="Arial"/>
              </a:rPr>
              <a:t>Arne</a:t>
            </a:r>
            <a:r>
              <a:rPr lang="en-US" sz="900" i="1" spc="-70" dirty="0">
                <a:solidFill>
                  <a:srgbClr val="1F85EA"/>
                </a:solidFill>
                <a:latin typeface="Arial"/>
                <a:cs typeface="Arial"/>
              </a:rPr>
              <a:t> </a:t>
            </a:r>
            <a:r>
              <a:rPr lang="en-US" sz="900" i="1" spc="25" dirty="0" err="1">
                <a:solidFill>
                  <a:srgbClr val="1F85EA"/>
                </a:solidFill>
                <a:latin typeface="Arial"/>
                <a:cs typeface="Arial"/>
              </a:rPr>
              <a:t>Bigsten</a:t>
            </a:r>
            <a:endParaRPr sz="900" dirty="0">
              <a:latin typeface="Myriad Pro"/>
              <a:cs typeface="Myriad Pro"/>
            </a:endParaRPr>
          </a:p>
        </p:txBody>
      </p:sp>
      <p:sp>
        <p:nvSpPr>
          <p:cNvPr id="95" name="object 8">
            <a:extLst>
              <a:ext uri="{FF2B5EF4-FFF2-40B4-BE49-F238E27FC236}">
                <a16:creationId xmlns:a16="http://schemas.microsoft.com/office/drawing/2014/main" id="{CBEBD078-9FC8-784F-8519-AB8BB43E6070}"/>
              </a:ext>
            </a:extLst>
          </p:cNvPr>
          <p:cNvSpPr/>
          <p:nvPr/>
        </p:nvSpPr>
        <p:spPr>
          <a:xfrm>
            <a:off x="2116136" y="2440600"/>
            <a:ext cx="2919730" cy="1270"/>
          </a:xfrm>
          <a:custGeom>
            <a:avLst/>
            <a:gdLst/>
            <a:ahLst/>
            <a:cxnLst/>
            <a:rect l="l" t="t" r="r" b="b"/>
            <a:pathLst>
              <a:path w="2919729" h="1269">
                <a:moveTo>
                  <a:pt x="0" y="0"/>
                </a:moveTo>
                <a:lnTo>
                  <a:pt x="2919666" y="749"/>
                </a:lnTo>
              </a:path>
            </a:pathLst>
          </a:custGeom>
          <a:ln w="25400">
            <a:solidFill>
              <a:srgbClr val="686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">
            <a:extLst>
              <a:ext uri="{FF2B5EF4-FFF2-40B4-BE49-F238E27FC236}">
                <a16:creationId xmlns:a16="http://schemas.microsoft.com/office/drawing/2014/main" id="{FB77C306-8B3A-1542-A113-DC2E53AFFC24}"/>
              </a:ext>
            </a:extLst>
          </p:cNvPr>
          <p:cNvSpPr/>
          <p:nvPr/>
        </p:nvSpPr>
        <p:spPr>
          <a:xfrm>
            <a:off x="2567496" y="1593140"/>
            <a:ext cx="2482215" cy="1270"/>
          </a:xfrm>
          <a:custGeom>
            <a:avLst/>
            <a:gdLst/>
            <a:ahLst/>
            <a:cxnLst/>
            <a:rect l="l" t="t" r="r" b="b"/>
            <a:pathLst>
              <a:path w="2482215" h="1269">
                <a:moveTo>
                  <a:pt x="0" y="723"/>
                </a:moveTo>
                <a:lnTo>
                  <a:pt x="2481719" y="0"/>
                </a:lnTo>
              </a:path>
            </a:pathLst>
          </a:custGeom>
          <a:ln w="25399">
            <a:solidFill>
              <a:srgbClr val="686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10">
            <a:extLst>
              <a:ext uri="{FF2B5EF4-FFF2-40B4-BE49-F238E27FC236}">
                <a16:creationId xmlns:a16="http://schemas.microsoft.com/office/drawing/2014/main" id="{7173E61A-D94C-A441-A6AB-56CADC731099}"/>
              </a:ext>
            </a:extLst>
          </p:cNvPr>
          <p:cNvSpPr/>
          <p:nvPr/>
        </p:nvSpPr>
        <p:spPr>
          <a:xfrm>
            <a:off x="1086713" y="2626880"/>
            <a:ext cx="934656" cy="1065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11">
            <a:extLst>
              <a:ext uri="{FF2B5EF4-FFF2-40B4-BE49-F238E27FC236}">
                <a16:creationId xmlns:a16="http://schemas.microsoft.com/office/drawing/2014/main" id="{73519C7E-6CAD-9C46-8757-37696003F065}"/>
              </a:ext>
            </a:extLst>
          </p:cNvPr>
          <p:cNvSpPr/>
          <p:nvPr/>
        </p:nvSpPr>
        <p:spPr>
          <a:xfrm>
            <a:off x="2114720" y="2625892"/>
            <a:ext cx="267970" cy="203835"/>
          </a:xfrm>
          <a:custGeom>
            <a:avLst/>
            <a:gdLst/>
            <a:ahLst/>
            <a:cxnLst/>
            <a:rect l="l" t="t" r="r" b="b"/>
            <a:pathLst>
              <a:path w="267969" h="203835">
                <a:moveTo>
                  <a:pt x="249389" y="0"/>
                </a:moveTo>
                <a:lnTo>
                  <a:pt x="204957" y="15825"/>
                </a:lnTo>
                <a:lnTo>
                  <a:pt x="167952" y="42825"/>
                </a:lnTo>
                <a:lnTo>
                  <a:pt x="150499" y="77479"/>
                </a:lnTo>
                <a:lnTo>
                  <a:pt x="148196" y="100939"/>
                </a:lnTo>
                <a:lnTo>
                  <a:pt x="148196" y="203746"/>
                </a:lnTo>
                <a:lnTo>
                  <a:pt x="267563" y="203746"/>
                </a:lnTo>
                <a:lnTo>
                  <a:pt x="267563" y="86245"/>
                </a:lnTo>
                <a:lnTo>
                  <a:pt x="217360" y="86245"/>
                </a:lnTo>
                <a:lnTo>
                  <a:pt x="217360" y="79121"/>
                </a:lnTo>
                <a:lnTo>
                  <a:pt x="238137" y="45796"/>
                </a:lnTo>
                <a:lnTo>
                  <a:pt x="267296" y="32029"/>
                </a:lnTo>
                <a:lnTo>
                  <a:pt x="249389" y="0"/>
                </a:lnTo>
                <a:close/>
              </a:path>
              <a:path w="267969" h="203835">
                <a:moveTo>
                  <a:pt x="101460" y="0"/>
                </a:moveTo>
                <a:lnTo>
                  <a:pt x="57004" y="15825"/>
                </a:lnTo>
                <a:lnTo>
                  <a:pt x="19786" y="42825"/>
                </a:lnTo>
                <a:lnTo>
                  <a:pt x="2298" y="77479"/>
                </a:lnTo>
                <a:lnTo>
                  <a:pt x="0" y="100939"/>
                </a:lnTo>
                <a:lnTo>
                  <a:pt x="0" y="203746"/>
                </a:lnTo>
                <a:lnTo>
                  <a:pt x="119634" y="203746"/>
                </a:lnTo>
                <a:lnTo>
                  <a:pt x="119634" y="86245"/>
                </a:lnTo>
                <a:lnTo>
                  <a:pt x="69151" y="86245"/>
                </a:lnTo>
                <a:lnTo>
                  <a:pt x="69151" y="79121"/>
                </a:lnTo>
                <a:lnTo>
                  <a:pt x="89941" y="45796"/>
                </a:lnTo>
                <a:lnTo>
                  <a:pt x="119087" y="32029"/>
                </a:lnTo>
                <a:lnTo>
                  <a:pt x="101460" y="0"/>
                </a:lnTo>
                <a:close/>
              </a:path>
            </a:pathLst>
          </a:custGeom>
          <a:solidFill>
            <a:srgbClr val="1F8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12">
            <a:extLst>
              <a:ext uri="{FF2B5EF4-FFF2-40B4-BE49-F238E27FC236}">
                <a16:creationId xmlns:a16="http://schemas.microsoft.com/office/drawing/2014/main" id="{2203C91C-10C8-7845-8B14-7C7D580AB760}"/>
              </a:ext>
            </a:extLst>
          </p:cNvPr>
          <p:cNvSpPr txBox="1"/>
          <p:nvPr/>
        </p:nvSpPr>
        <p:spPr>
          <a:xfrm>
            <a:off x="2101729" y="2942493"/>
            <a:ext cx="2921000" cy="590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2899"/>
              </a:lnSpc>
              <a:spcBef>
                <a:spcPts val="95"/>
              </a:spcBef>
            </a:pPr>
            <a:r>
              <a:rPr sz="900" spc="60" dirty="0">
                <a:solidFill>
                  <a:srgbClr val="686764"/>
                </a:solidFill>
                <a:latin typeface="Arial"/>
                <a:cs typeface="Arial"/>
              </a:rPr>
              <a:t>Benno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80" dirty="0">
                <a:solidFill>
                  <a:srgbClr val="686764"/>
                </a:solidFill>
                <a:latin typeface="Arial"/>
                <a:cs typeface="Arial"/>
              </a:rPr>
              <a:t>Ndulu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60" dirty="0">
                <a:solidFill>
                  <a:srgbClr val="686764"/>
                </a:solidFill>
                <a:latin typeface="Arial"/>
                <a:cs typeface="Arial"/>
              </a:rPr>
              <a:t>wasn't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75" dirty="0">
                <a:solidFill>
                  <a:srgbClr val="686764"/>
                </a:solidFill>
                <a:latin typeface="Arial"/>
                <a:cs typeface="Arial"/>
              </a:rPr>
              <a:t>just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35" dirty="0">
                <a:solidFill>
                  <a:srgbClr val="686764"/>
                </a:solidFill>
                <a:latin typeface="Arial"/>
                <a:cs typeface="Arial"/>
              </a:rPr>
              <a:t>a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65" dirty="0">
                <a:solidFill>
                  <a:srgbClr val="686764"/>
                </a:solidFill>
                <a:latin typeface="Arial"/>
                <a:cs typeface="Arial"/>
              </a:rPr>
              <a:t>great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55" dirty="0">
                <a:solidFill>
                  <a:srgbClr val="686764"/>
                </a:solidFill>
                <a:latin typeface="Arial"/>
                <a:cs typeface="Arial"/>
              </a:rPr>
              <a:t>economist.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35" dirty="0">
                <a:solidFill>
                  <a:srgbClr val="686764"/>
                </a:solidFill>
                <a:latin typeface="Arial"/>
                <a:cs typeface="Arial"/>
              </a:rPr>
              <a:t>H</a:t>
            </a:r>
            <a:r>
              <a:rPr sz="1350" spc="52" baseline="3086" dirty="0">
                <a:solidFill>
                  <a:srgbClr val="686764"/>
                </a:solidFill>
                <a:latin typeface="Arial"/>
                <a:cs typeface="Arial"/>
              </a:rPr>
              <a:t>e</a:t>
            </a:r>
            <a:r>
              <a:rPr sz="1350" spc="-89" baseline="3086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1350" spc="60" baseline="3086" dirty="0">
                <a:solidFill>
                  <a:srgbClr val="686764"/>
                </a:solidFill>
                <a:latin typeface="Arial"/>
                <a:cs typeface="Arial"/>
              </a:rPr>
              <a:t>was  </a:t>
            </a:r>
            <a:r>
              <a:rPr sz="900" spc="35" dirty="0">
                <a:solidFill>
                  <a:srgbClr val="686764"/>
                </a:solidFill>
                <a:latin typeface="Arial"/>
                <a:cs typeface="Arial"/>
              </a:rPr>
              <a:t>a</a:t>
            </a:r>
            <a:r>
              <a:rPr sz="900" spc="-65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65" dirty="0">
                <a:solidFill>
                  <a:srgbClr val="686764"/>
                </a:solidFill>
                <a:latin typeface="Arial"/>
                <a:cs typeface="Arial"/>
              </a:rPr>
              <a:t>person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90" dirty="0">
                <a:solidFill>
                  <a:srgbClr val="686764"/>
                </a:solidFill>
                <a:latin typeface="Arial"/>
                <a:cs typeface="Arial"/>
              </a:rPr>
              <a:t>who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75" dirty="0">
                <a:solidFill>
                  <a:srgbClr val="686764"/>
                </a:solidFill>
                <a:latin typeface="Arial"/>
                <a:cs typeface="Arial"/>
              </a:rPr>
              <a:t>had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65" dirty="0">
                <a:solidFill>
                  <a:srgbClr val="686764"/>
                </a:solidFill>
                <a:latin typeface="Arial"/>
                <a:cs typeface="Arial"/>
              </a:rPr>
              <a:t>wisdom,</a:t>
            </a:r>
            <a:r>
              <a:rPr sz="900" spc="-65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55" dirty="0">
                <a:solidFill>
                  <a:srgbClr val="686764"/>
                </a:solidFill>
                <a:latin typeface="Arial"/>
                <a:cs typeface="Arial"/>
              </a:rPr>
              <a:t>honesty,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35" dirty="0">
                <a:solidFill>
                  <a:srgbClr val="686764"/>
                </a:solidFill>
                <a:latin typeface="Arial"/>
                <a:cs typeface="Arial"/>
              </a:rPr>
              <a:t>a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65" dirty="0">
                <a:solidFill>
                  <a:srgbClr val="686764"/>
                </a:solidFill>
                <a:latin typeface="Arial"/>
                <a:cs typeface="Arial"/>
              </a:rPr>
              <a:t>great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686764"/>
                </a:solidFill>
                <a:latin typeface="Arial"/>
                <a:cs typeface="Arial"/>
              </a:rPr>
              <a:t>se</a:t>
            </a:r>
            <a:r>
              <a:rPr sz="1350" spc="37" baseline="3086" dirty="0">
                <a:solidFill>
                  <a:srgbClr val="686764"/>
                </a:solidFill>
                <a:latin typeface="Arial"/>
                <a:cs typeface="Arial"/>
              </a:rPr>
              <a:t>nse  </a:t>
            </a:r>
            <a:r>
              <a:rPr sz="900" spc="90" dirty="0">
                <a:solidFill>
                  <a:srgbClr val="686764"/>
                </a:solidFill>
                <a:latin typeface="Arial"/>
                <a:cs typeface="Arial"/>
              </a:rPr>
              <a:t>of </a:t>
            </a:r>
            <a:r>
              <a:rPr sz="900" spc="65" dirty="0">
                <a:solidFill>
                  <a:srgbClr val="686764"/>
                </a:solidFill>
                <a:latin typeface="Arial"/>
                <a:cs typeface="Arial"/>
              </a:rPr>
              <a:t>humour, </a:t>
            </a:r>
            <a:r>
              <a:rPr sz="900" spc="75" dirty="0">
                <a:solidFill>
                  <a:srgbClr val="686764"/>
                </a:solidFill>
                <a:latin typeface="Arial"/>
                <a:cs typeface="Arial"/>
              </a:rPr>
              <a:t>and </a:t>
            </a:r>
            <a:r>
              <a:rPr sz="900" spc="40" dirty="0">
                <a:solidFill>
                  <a:srgbClr val="686764"/>
                </a:solidFill>
                <a:latin typeface="Arial"/>
                <a:cs typeface="Arial"/>
              </a:rPr>
              <a:t>was </a:t>
            </a:r>
            <a:r>
              <a:rPr sz="900" spc="60" dirty="0">
                <a:solidFill>
                  <a:srgbClr val="686764"/>
                </a:solidFill>
                <a:latin typeface="Arial"/>
                <a:cs typeface="Arial"/>
              </a:rPr>
              <a:t>modest. </a:t>
            </a:r>
            <a:r>
              <a:rPr sz="900" spc="70" dirty="0">
                <a:solidFill>
                  <a:srgbClr val="686764"/>
                </a:solidFill>
                <a:latin typeface="Arial"/>
                <a:cs typeface="Arial"/>
              </a:rPr>
              <a:t>Above </a:t>
            </a:r>
            <a:r>
              <a:rPr sz="900" spc="65" dirty="0">
                <a:solidFill>
                  <a:srgbClr val="686764"/>
                </a:solidFill>
                <a:latin typeface="Arial"/>
                <a:cs typeface="Arial"/>
              </a:rPr>
              <a:t>all </a:t>
            </a:r>
            <a:r>
              <a:rPr sz="900" spc="90" dirty="0">
                <a:solidFill>
                  <a:srgbClr val="686764"/>
                </a:solidFill>
                <a:latin typeface="Arial"/>
                <a:cs typeface="Arial"/>
              </a:rPr>
              <a:t>for </a:t>
            </a:r>
            <a:r>
              <a:rPr sz="900" spc="40" dirty="0">
                <a:solidFill>
                  <a:srgbClr val="686764"/>
                </a:solidFill>
                <a:latin typeface="Arial"/>
                <a:cs typeface="Arial"/>
              </a:rPr>
              <a:t>me, </a:t>
            </a:r>
            <a:r>
              <a:rPr sz="1350" spc="82" baseline="3086" dirty="0">
                <a:solidFill>
                  <a:srgbClr val="686764"/>
                </a:solidFill>
                <a:latin typeface="Arial"/>
                <a:cs typeface="Arial"/>
              </a:rPr>
              <a:t>he  </a:t>
            </a:r>
            <a:r>
              <a:rPr sz="900" spc="40" dirty="0">
                <a:solidFill>
                  <a:srgbClr val="686764"/>
                </a:solidFill>
                <a:latin typeface="Arial"/>
                <a:cs typeface="Arial"/>
              </a:rPr>
              <a:t>was</a:t>
            </a:r>
            <a:r>
              <a:rPr sz="900" spc="-65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35" dirty="0">
                <a:solidFill>
                  <a:srgbClr val="686764"/>
                </a:solidFill>
                <a:latin typeface="Arial"/>
                <a:cs typeface="Arial"/>
              </a:rPr>
              <a:t>a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75" dirty="0">
                <a:solidFill>
                  <a:srgbClr val="686764"/>
                </a:solidFill>
                <a:latin typeface="Arial"/>
                <a:cs typeface="Arial"/>
              </a:rPr>
              <a:t>very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90" dirty="0">
                <a:solidFill>
                  <a:srgbClr val="686764"/>
                </a:solidFill>
                <a:latin typeface="Arial"/>
                <a:cs typeface="Arial"/>
              </a:rPr>
              <a:t>good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70" dirty="0">
                <a:solidFill>
                  <a:srgbClr val="686764"/>
                </a:solidFill>
                <a:latin typeface="Arial"/>
                <a:cs typeface="Arial"/>
              </a:rPr>
              <a:t>friend.</a:t>
            </a:r>
            <a:r>
              <a:rPr lang="en-US" sz="900" spc="33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lang="en-US" sz="900" i="1" spc="35" dirty="0">
                <a:solidFill>
                  <a:srgbClr val="1F85EA"/>
                </a:solidFill>
                <a:latin typeface="Arial"/>
                <a:cs typeface="Arial"/>
              </a:rPr>
              <a:t>-</a:t>
            </a:r>
            <a:r>
              <a:rPr sz="900" i="1" spc="-75" dirty="0">
                <a:solidFill>
                  <a:srgbClr val="1F85EA"/>
                </a:solidFill>
                <a:latin typeface="Arial"/>
                <a:cs typeface="Arial"/>
              </a:rPr>
              <a:t> </a:t>
            </a:r>
            <a:r>
              <a:rPr lang="en-US" sz="900" i="1" spc="-75" dirty="0">
                <a:solidFill>
                  <a:srgbClr val="1F85EA"/>
                </a:solidFill>
                <a:latin typeface="Arial"/>
                <a:cs typeface="Arial"/>
              </a:rPr>
              <a:t> </a:t>
            </a:r>
            <a:r>
              <a:rPr sz="900" i="1" spc="20" dirty="0">
                <a:solidFill>
                  <a:srgbClr val="1F85EA"/>
                </a:solidFill>
                <a:latin typeface="Arial"/>
                <a:cs typeface="Arial"/>
              </a:rPr>
              <a:t>Prof.</a:t>
            </a:r>
            <a:r>
              <a:rPr sz="900" i="1" spc="-70" dirty="0">
                <a:solidFill>
                  <a:srgbClr val="1F85EA"/>
                </a:solidFill>
                <a:latin typeface="Arial"/>
                <a:cs typeface="Arial"/>
              </a:rPr>
              <a:t> </a:t>
            </a:r>
            <a:r>
              <a:rPr sz="900" i="1" spc="30" dirty="0">
                <a:solidFill>
                  <a:srgbClr val="1F85EA"/>
                </a:solidFill>
                <a:latin typeface="Arial"/>
                <a:cs typeface="Arial"/>
              </a:rPr>
              <a:t>Gerry</a:t>
            </a:r>
            <a:r>
              <a:rPr sz="900" i="1" spc="-70" dirty="0">
                <a:solidFill>
                  <a:srgbClr val="1F85EA"/>
                </a:solidFill>
                <a:latin typeface="Arial"/>
                <a:cs typeface="Arial"/>
              </a:rPr>
              <a:t> </a:t>
            </a:r>
            <a:r>
              <a:rPr sz="900" i="1" spc="30" dirty="0">
                <a:solidFill>
                  <a:srgbClr val="1F85EA"/>
                </a:solidFill>
                <a:latin typeface="Arial"/>
                <a:cs typeface="Arial"/>
              </a:rPr>
              <a:t>Helleine</a:t>
            </a:r>
            <a:r>
              <a:rPr sz="1350" i="1" spc="44" baseline="3086" dirty="0">
                <a:solidFill>
                  <a:srgbClr val="1F85EA"/>
                </a:solidFill>
                <a:latin typeface="Arial"/>
                <a:cs typeface="Arial"/>
              </a:rPr>
              <a:t>r</a:t>
            </a:r>
            <a:endParaRPr sz="1350" baseline="3086" dirty="0">
              <a:latin typeface="Arial"/>
              <a:cs typeface="Arial"/>
            </a:endParaRPr>
          </a:p>
        </p:txBody>
      </p:sp>
      <p:sp>
        <p:nvSpPr>
          <p:cNvPr id="100" name="object 13">
            <a:extLst>
              <a:ext uri="{FF2B5EF4-FFF2-40B4-BE49-F238E27FC236}">
                <a16:creationId xmlns:a16="http://schemas.microsoft.com/office/drawing/2014/main" id="{B84E095E-26E7-1142-BD92-73E6618C1E69}"/>
              </a:ext>
            </a:extLst>
          </p:cNvPr>
          <p:cNvSpPr/>
          <p:nvPr/>
        </p:nvSpPr>
        <p:spPr>
          <a:xfrm>
            <a:off x="2116136" y="3675918"/>
            <a:ext cx="2892425" cy="1905"/>
          </a:xfrm>
          <a:custGeom>
            <a:avLst/>
            <a:gdLst/>
            <a:ahLst/>
            <a:cxnLst/>
            <a:rect l="l" t="t" r="r" b="b"/>
            <a:pathLst>
              <a:path w="2892425" h="1904">
                <a:moveTo>
                  <a:pt x="0" y="0"/>
                </a:moveTo>
                <a:lnTo>
                  <a:pt x="2892209" y="1574"/>
                </a:lnTo>
              </a:path>
            </a:pathLst>
          </a:custGeom>
          <a:ln w="25399">
            <a:solidFill>
              <a:srgbClr val="686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4">
            <a:extLst>
              <a:ext uri="{FF2B5EF4-FFF2-40B4-BE49-F238E27FC236}">
                <a16:creationId xmlns:a16="http://schemas.microsoft.com/office/drawing/2014/main" id="{1F1C1A0F-D454-EC43-A287-03E9616C2DEF}"/>
              </a:ext>
            </a:extLst>
          </p:cNvPr>
          <p:cNvSpPr/>
          <p:nvPr/>
        </p:nvSpPr>
        <p:spPr>
          <a:xfrm>
            <a:off x="2456629" y="2831076"/>
            <a:ext cx="2584450" cy="635"/>
          </a:xfrm>
          <a:custGeom>
            <a:avLst/>
            <a:gdLst/>
            <a:ahLst/>
            <a:cxnLst/>
            <a:rect l="l" t="t" r="r" b="b"/>
            <a:pathLst>
              <a:path w="2584450" h="635">
                <a:moveTo>
                  <a:pt x="0" y="25"/>
                </a:moveTo>
                <a:lnTo>
                  <a:pt x="2584399" y="0"/>
                </a:lnTo>
              </a:path>
            </a:pathLst>
          </a:custGeom>
          <a:ln w="25400">
            <a:solidFill>
              <a:srgbClr val="686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5">
            <a:extLst>
              <a:ext uri="{FF2B5EF4-FFF2-40B4-BE49-F238E27FC236}">
                <a16:creationId xmlns:a16="http://schemas.microsoft.com/office/drawing/2014/main" id="{F68DCF50-8122-424B-98E5-0C37905718E4}"/>
              </a:ext>
            </a:extLst>
          </p:cNvPr>
          <p:cNvSpPr/>
          <p:nvPr/>
        </p:nvSpPr>
        <p:spPr>
          <a:xfrm>
            <a:off x="1086713" y="3947172"/>
            <a:ext cx="934656" cy="10653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6">
            <a:extLst>
              <a:ext uri="{FF2B5EF4-FFF2-40B4-BE49-F238E27FC236}">
                <a16:creationId xmlns:a16="http://schemas.microsoft.com/office/drawing/2014/main" id="{41FEEA93-9447-0241-B3E6-1D48710E578B}"/>
              </a:ext>
            </a:extLst>
          </p:cNvPr>
          <p:cNvSpPr/>
          <p:nvPr/>
        </p:nvSpPr>
        <p:spPr>
          <a:xfrm>
            <a:off x="2114720" y="3828529"/>
            <a:ext cx="267970" cy="203835"/>
          </a:xfrm>
          <a:custGeom>
            <a:avLst/>
            <a:gdLst/>
            <a:ahLst/>
            <a:cxnLst/>
            <a:rect l="l" t="t" r="r" b="b"/>
            <a:pathLst>
              <a:path w="267969" h="203835">
                <a:moveTo>
                  <a:pt x="249389" y="0"/>
                </a:moveTo>
                <a:lnTo>
                  <a:pt x="204957" y="15824"/>
                </a:lnTo>
                <a:lnTo>
                  <a:pt x="167952" y="42824"/>
                </a:lnTo>
                <a:lnTo>
                  <a:pt x="150499" y="77479"/>
                </a:lnTo>
                <a:lnTo>
                  <a:pt x="148196" y="100939"/>
                </a:lnTo>
                <a:lnTo>
                  <a:pt x="148196" y="203746"/>
                </a:lnTo>
                <a:lnTo>
                  <a:pt x="267563" y="203746"/>
                </a:lnTo>
                <a:lnTo>
                  <a:pt x="267563" y="86245"/>
                </a:lnTo>
                <a:lnTo>
                  <a:pt x="217360" y="86245"/>
                </a:lnTo>
                <a:lnTo>
                  <a:pt x="217360" y="79121"/>
                </a:lnTo>
                <a:lnTo>
                  <a:pt x="238137" y="45783"/>
                </a:lnTo>
                <a:lnTo>
                  <a:pt x="267296" y="32029"/>
                </a:lnTo>
                <a:lnTo>
                  <a:pt x="249389" y="0"/>
                </a:lnTo>
                <a:close/>
              </a:path>
              <a:path w="267969" h="203835">
                <a:moveTo>
                  <a:pt x="101460" y="0"/>
                </a:moveTo>
                <a:lnTo>
                  <a:pt x="57004" y="15824"/>
                </a:lnTo>
                <a:lnTo>
                  <a:pt x="19786" y="42824"/>
                </a:lnTo>
                <a:lnTo>
                  <a:pt x="2298" y="77479"/>
                </a:lnTo>
                <a:lnTo>
                  <a:pt x="0" y="100939"/>
                </a:lnTo>
                <a:lnTo>
                  <a:pt x="0" y="203746"/>
                </a:lnTo>
                <a:lnTo>
                  <a:pt x="119634" y="203746"/>
                </a:lnTo>
                <a:lnTo>
                  <a:pt x="119634" y="86245"/>
                </a:lnTo>
                <a:lnTo>
                  <a:pt x="69151" y="86245"/>
                </a:lnTo>
                <a:lnTo>
                  <a:pt x="69151" y="79121"/>
                </a:lnTo>
                <a:lnTo>
                  <a:pt x="89941" y="45783"/>
                </a:lnTo>
                <a:lnTo>
                  <a:pt x="119087" y="32029"/>
                </a:lnTo>
                <a:lnTo>
                  <a:pt x="101460" y="0"/>
                </a:lnTo>
                <a:close/>
              </a:path>
            </a:pathLst>
          </a:custGeom>
          <a:solidFill>
            <a:srgbClr val="1F8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7">
            <a:extLst>
              <a:ext uri="{FF2B5EF4-FFF2-40B4-BE49-F238E27FC236}">
                <a16:creationId xmlns:a16="http://schemas.microsoft.com/office/drawing/2014/main" id="{5093EE71-B027-854A-9718-488FF2FBCE60}"/>
              </a:ext>
            </a:extLst>
          </p:cNvPr>
          <p:cNvSpPr txBox="1"/>
          <p:nvPr/>
        </p:nvSpPr>
        <p:spPr>
          <a:xfrm>
            <a:off x="2101722" y="4124809"/>
            <a:ext cx="2881630" cy="731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2899"/>
              </a:lnSpc>
              <a:spcBef>
                <a:spcPts val="95"/>
              </a:spcBef>
            </a:pPr>
            <a:r>
              <a:rPr sz="900" b="1" spc="-5" dirty="0">
                <a:solidFill>
                  <a:srgbClr val="686764"/>
                </a:solidFill>
                <a:latin typeface="Myriad Pro"/>
                <a:cs typeface="Myriad Pro"/>
              </a:rPr>
              <a:t>We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will </a:t>
            </a: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always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remember </a:t>
            </a: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Professor </a:t>
            </a:r>
            <a:r>
              <a:rPr sz="900" b="1" spc="15" dirty="0">
                <a:solidFill>
                  <a:srgbClr val="686764"/>
                </a:solidFill>
                <a:latin typeface="Myriad Pro"/>
                <a:cs typeface="Myriad Pro"/>
              </a:rPr>
              <a:t>Benno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Ndulu, </a:t>
            </a:r>
            <a:r>
              <a:rPr sz="1350" b="1" spc="15" baseline="3086" dirty="0">
                <a:solidFill>
                  <a:srgbClr val="686764"/>
                </a:solidFill>
                <a:latin typeface="Myriad Pro"/>
                <a:cs typeface="Myriad Pro"/>
              </a:rPr>
              <a:t>as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this leader </a:t>
            </a: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that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reached out </a:t>
            </a: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to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Africans across </a:t>
            </a: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all 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borders </a:t>
            </a:r>
            <a:r>
              <a:rPr sz="900" b="1" spc="15" dirty="0">
                <a:solidFill>
                  <a:srgbClr val="686764"/>
                </a:solidFill>
                <a:latin typeface="Myriad Pro"/>
                <a:cs typeface="Myriad Pro"/>
              </a:rPr>
              <a:t>and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brought us under the one </a:t>
            </a: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roof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of a </a:t>
            </a: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Pan Africanist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organization, the African Economic Resear</a:t>
            </a:r>
            <a:r>
              <a:rPr sz="1350" b="1" spc="15" baseline="3086" dirty="0">
                <a:solidFill>
                  <a:srgbClr val="686764"/>
                </a:solidFill>
                <a:latin typeface="Myriad Pro"/>
                <a:cs typeface="Myriad Pro"/>
              </a:rPr>
              <a:t>ch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Consortium. </a:t>
            </a:r>
            <a:r>
              <a:rPr lang="en-US" sz="900" i="1" spc="35" dirty="0">
                <a:solidFill>
                  <a:srgbClr val="1F85EA"/>
                </a:solidFill>
                <a:latin typeface="Arial"/>
                <a:cs typeface="Arial"/>
              </a:rPr>
              <a:t>-</a:t>
            </a:r>
            <a:r>
              <a:rPr sz="900" i="1" spc="5" dirty="0">
                <a:solidFill>
                  <a:srgbClr val="1F85EA"/>
                </a:solidFill>
                <a:latin typeface="Arial"/>
                <a:cs typeface="Arial"/>
              </a:rPr>
              <a:t> </a:t>
            </a:r>
            <a:r>
              <a:rPr sz="900" i="1" spc="20" dirty="0">
                <a:solidFill>
                  <a:srgbClr val="1F85EA"/>
                </a:solidFill>
                <a:latin typeface="Arial"/>
                <a:cs typeface="Arial"/>
              </a:rPr>
              <a:t>Dr. </a:t>
            </a:r>
            <a:r>
              <a:rPr sz="900" i="1" spc="40" dirty="0">
                <a:solidFill>
                  <a:srgbClr val="1F85EA"/>
                </a:solidFill>
                <a:latin typeface="Arial"/>
                <a:cs typeface="Arial"/>
              </a:rPr>
              <a:t>Barbara</a:t>
            </a:r>
            <a:r>
              <a:rPr sz="900" i="1" spc="-60" dirty="0">
                <a:solidFill>
                  <a:srgbClr val="1F85EA"/>
                </a:solidFill>
                <a:latin typeface="Arial"/>
                <a:cs typeface="Arial"/>
              </a:rPr>
              <a:t> </a:t>
            </a:r>
            <a:r>
              <a:rPr sz="900" i="1" spc="40" dirty="0">
                <a:solidFill>
                  <a:srgbClr val="1F85EA"/>
                </a:solidFill>
                <a:latin typeface="Arial"/>
                <a:cs typeface="Arial"/>
              </a:rPr>
              <a:t>Barungi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05" name="object 18">
            <a:extLst>
              <a:ext uri="{FF2B5EF4-FFF2-40B4-BE49-F238E27FC236}">
                <a16:creationId xmlns:a16="http://schemas.microsoft.com/office/drawing/2014/main" id="{C824A6B3-D270-3241-91B8-3E1EAF3FEF4E}"/>
              </a:ext>
            </a:extLst>
          </p:cNvPr>
          <p:cNvSpPr/>
          <p:nvPr/>
        </p:nvSpPr>
        <p:spPr>
          <a:xfrm>
            <a:off x="2116136" y="5012544"/>
            <a:ext cx="2892425" cy="1905"/>
          </a:xfrm>
          <a:custGeom>
            <a:avLst/>
            <a:gdLst/>
            <a:ahLst/>
            <a:cxnLst/>
            <a:rect l="l" t="t" r="r" b="b"/>
            <a:pathLst>
              <a:path w="2892425" h="1904">
                <a:moveTo>
                  <a:pt x="0" y="0"/>
                </a:moveTo>
                <a:lnTo>
                  <a:pt x="2892209" y="1574"/>
                </a:lnTo>
              </a:path>
            </a:pathLst>
          </a:custGeom>
          <a:ln w="25399">
            <a:solidFill>
              <a:srgbClr val="686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9">
            <a:extLst>
              <a:ext uri="{FF2B5EF4-FFF2-40B4-BE49-F238E27FC236}">
                <a16:creationId xmlns:a16="http://schemas.microsoft.com/office/drawing/2014/main" id="{7E08101D-B317-EE4C-B37D-D13E642913F2}"/>
              </a:ext>
            </a:extLst>
          </p:cNvPr>
          <p:cNvSpPr/>
          <p:nvPr/>
        </p:nvSpPr>
        <p:spPr>
          <a:xfrm>
            <a:off x="2456629" y="4033713"/>
            <a:ext cx="2584450" cy="635"/>
          </a:xfrm>
          <a:custGeom>
            <a:avLst/>
            <a:gdLst/>
            <a:ahLst/>
            <a:cxnLst/>
            <a:rect l="l" t="t" r="r" b="b"/>
            <a:pathLst>
              <a:path w="2584450" h="635">
                <a:moveTo>
                  <a:pt x="0" y="25"/>
                </a:moveTo>
                <a:lnTo>
                  <a:pt x="2584399" y="0"/>
                </a:lnTo>
              </a:path>
            </a:pathLst>
          </a:custGeom>
          <a:ln w="25400">
            <a:solidFill>
              <a:srgbClr val="686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4907AFDE-F88A-404C-9F58-32CE06341A95}"/>
              </a:ext>
            </a:extLst>
          </p:cNvPr>
          <p:cNvSpPr/>
          <p:nvPr/>
        </p:nvSpPr>
        <p:spPr>
          <a:xfrm>
            <a:off x="1086713" y="5267452"/>
            <a:ext cx="934656" cy="10653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21">
            <a:extLst>
              <a:ext uri="{FF2B5EF4-FFF2-40B4-BE49-F238E27FC236}">
                <a16:creationId xmlns:a16="http://schemas.microsoft.com/office/drawing/2014/main" id="{88822242-63A5-7446-9C49-B8AE74104820}"/>
              </a:ext>
            </a:extLst>
          </p:cNvPr>
          <p:cNvSpPr/>
          <p:nvPr/>
        </p:nvSpPr>
        <p:spPr>
          <a:xfrm>
            <a:off x="2114720" y="5148820"/>
            <a:ext cx="267970" cy="203835"/>
          </a:xfrm>
          <a:custGeom>
            <a:avLst/>
            <a:gdLst/>
            <a:ahLst/>
            <a:cxnLst/>
            <a:rect l="l" t="t" r="r" b="b"/>
            <a:pathLst>
              <a:path w="267969" h="203835">
                <a:moveTo>
                  <a:pt x="249389" y="0"/>
                </a:moveTo>
                <a:lnTo>
                  <a:pt x="204957" y="15824"/>
                </a:lnTo>
                <a:lnTo>
                  <a:pt x="167952" y="42814"/>
                </a:lnTo>
                <a:lnTo>
                  <a:pt x="150499" y="77469"/>
                </a:lnTo>
                <a:lnTo>
                  <a:pt x="148196" y="100939"/>
                </a:lnTo>
                <a:lnTo>
                  <a:pt x="148196" y="203746"/>
                </a:lnTo>
                <a:lnTo>
                  <a:pt x="267563" y="203746"/>
                </a:lnTo>
                <a:lnTo>
                  <a:pt x="267563" y="86232"/>
                </a:lnTo>
                <a:lnTo>
                  <a:pt x="217360" y="86232"/>
                </a:lnTo>
                <a:lnTo>
                  <a:pt x="217360" y="79120"/>
                </a:lnTo>
                <a:lnTo>
                  <a:pt x="238137" y="45783"/>
                </a:lnTo>
                <a:lnTo>
                  <a:pt x="267296" y="32029"/>
                </a:lnTo>
                <a:lnTo>
                  <a:pt x="249389" y="0"/>
                </a:lnTo>
                <a:close/>
              </a:path>
              <a:path w="267969" h="203835">
                <a:moveTo>
                  <a:pt x="101460" y="0"/>
                </a:moveTo>
                <a:lnTo>
                  <a:pt x="57004" y="15824"/>
                </a:lnTo>
                <a:lnTo>
                  <a:pt x="19786" y="42814"/>
                </a:lnTo>
                <a:lnTo>
                  <a:pt x="2298" y="77469"/>
                </a:lnTo>
                <a:lnTo>
                  <a:pt x="0" y="100939"/>
                </a:lnTo>
                <a:lnTo>
                  <a:pt x="0" y="203746"/>
                </a:lnTo>
                <a:lnTo>
                  <a:pt x="119634" y="203746"/>
                </a:lnTo>
                <a:lnTo>
                  <a:pt x="119634" y="86232"/>
                </a:lnTo>
                <a:lnTo>
                  <a:pt x="69151" y="86232"/>
                </a:lnTo>
                <a:lnTo>
                  <a:pt x="69151" y="79120"/>
                </a:lnTo>
                <a:lnTo>
                  <a:pt x="89941" y="45783"/>
                </a:lnTo>
                <a:lnTo>
                  <a:pt x="119087" y="32029"/>
                </a:lnTo>
                <a:lnTo>
                  <a:pt x="101460" y="0"/>
                </a:lnTo>
                <a:close/>
              </a:path>
            </a:pathLst>
          </a:custGeom>
          <a:solidFill>
            <a:srgbClr val="1F8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22">
            <a:extLst>
              <a:ext uri="{FF2B5EF4-FFF2-40B4-BE49-F238E27FC236}">
                <a16:creationId xmlns:a16="http://schemas.microsoft.com/office/drawing/2014/main" id="{A8652235-2EE7-7B40-A9F7-37F8896326A3}"/>
              </a:ext>
            </a:extLst>
          </p:cNvPr>
          <p:cNvSpPr txBox="1"/>
          <p:nvPr/>
        </p:nvSpPr>
        <p:spPr>
          <a:xfrm>
            <a:off x="2101735" y="5465406"/>
            <a:ext cx="2823210" cy="731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2899"/>
              </a:lnSpc>
              <a:spcBef>
                <a:spcPts val="95"/>
              </a:spcBef>
            </a:pPr>
            <a:r>
              <a:rPr sz="900" spc="45" dirty="0">
                <a:solidFill>
                  <a:srgbClr val="686764"/>
                </a:solidFill>
                <a:latin typeface="Arial"/>
                <a:cs typeface="Arial"/>
              </a:rPr>
              <a:t>Prof.</a:t>
            </a:r>
            <a:r>
              <a:rPr sz="900" spc="-7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60" dirty="0">
                <a:solidFill>
                  <a:srgbClr val="686764"/>
                </a:solidFill>
                <a:latin typeface="Arial"/>
                <a:cs typeface="Arial"/>
              </a:rPr>
              <a:t>Benno</a:t>
            </a:r>
            <a:r>
              <a:rPr sz="900" spc="-65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70" dirty="0">
                <a:solidFill>
                  <a:srgbClr val="686764"/>
                </a:solidFill>
                <a:latin typeface="Arial"/>
                <a:cs typeface="Arial"/>
              </a:rPr>
              <a:t>demonstrated</a:t>
            </a:r>
            <a:r>
              <a:rPr sz="900" spc="-65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35" dirty="0">
                <a:solidFill>
                  <a:srgbClr val="686764"/>
                </a:solidFill>
                <a:latin typeface="Arial"/>
                <a:cs typeface="Arial"/>
              </a:rPr>
              <a:t>a</a:t>
            </a:r>
            <a:r>
              <a:rPr sz="900" spc="-65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60" dirty="0">
                <a:solidFill>
                  <a:srgbClr val="686764"/>
                </a:solidFill>
                <a:latin typeface="Arial"/>
                <a:cs typeface="Arial"/>
              </a:rPr>
              <a:t>deep</a:t>
            </a:r>
            <a:r>
              <a:rPr sz="900" spc="-65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75" dirty="0">
                <a:solidFill>
                  <a:srgbClr val="686764"/>
                </a:solidFill>
                <a:latin typeface="Arial"/>
                <a:cs typeface="Arial"/>
              </a:rPr>
              <a:t>understand</a:t>
            </a:r>
            <a:r>
              <a:rPr sz="1350" spc="112" baseline="3086" dirty="0">
                <a:solidFill>
                  <a:srgbClr val="686764"/>
                </a:solidFill>
                <a:latin typeface="Arial"/>
                <a:cs typeface="Arial"/>
              </a:rPr>
              <a:t>ing  </a:t>
            </a:r>
            <a:r>
              <a:rPr sz="900" spc="90" dirty="0">
                <a:solidFill>
                  <a:srgbClr val="686764"/>
                </a:solidFill>
                <a:latin typeface="Arial"/>
                <a:cs typeface="Arial"/>
              </a:rPr>
              <a:t>of </a:t>
            </a:r>
            <a:r>
              <a:rPr sz="900" spc="75" dirty="0">
                <a:solidFill>
                  <a:srgbClr val="686764"/>
                </a:solidFill>
                <a:latin typeface="Arial"/>
                <a:cs typeface="Arial"/>
              </a:rPr>
              <a:t>the </a:t>
            </a:r>
            <a:r>
              <a:rPr sz="900" spc="70" dirty="0">
                <a:solidFill>
                  <a:srgbClr val="686764"/>
                </a:solidFill>
                <a:latin typeface="Arial"/>
                <a:cs typeface="Arial"/>
              </a:rPr>
              <a:t>relationship </a:t>
            </a:r>
            <a:r>
              <a:rPr sz="900" spc="65" dirty="0">
                <a:solidFill>
                  <a:srgbClr val="686764"/>
                </a:solidFill>
                <a:latin typeface="Arial"/>
                <a:cs typeface="Arial"/>
              </a:rPr>
              <a:t>between </a:t>
            </a:r>
            <a:r>
              <a:rPr sz="900" spc="40" dirty="0">
                <a:solidFill>
                  <a:srgbClr val="686764"/>
                </a:solidFill>
                <a:latin typeface="Arial"/>
                <a:cs typeface="Arial"/>
              </a:rPr>
              <a:t>research </a:t>
            </a:r>
            <a:r>
              <a:rPr sz="900" spc="75" dirty="0">
                <a:solidFill>
                  <a:srgbClr val="686764"/>
                </a:solidFill>
                <a:latin typeface="Arial"/>
                <a:cs typeface="Arial"/>
              </a:rPr>
              <a:t>and the  </a:t>
            </a:r>
            <a:r>
              <a:rPr sz="900" spc="70" dirty="0">
                <a:solidFill>
                  <a:srgbClr val="686764"/>
                </a:solidFill>
                <a:latin typeface="Arial"/>
                <a:cs typeface="Arial"/>
              </a:rPr>
              <a:t>political </a:t>
            </a:r>
            <a:r>
              <a:rPr sz="900" spc="40" dirty="0">
                <a:solidFill>
                  <a:srgbClr val="686764"/>
                </a:solidFill>
                <a:latin typeface="Arial"/>
                <a:cs typeface="Arial"/>
              </a:rPr>
              <a:t>process </a:t>
            </a:r>
            <a:r>
              <a:rPr sz="900" spc="90" dirty="0">
                <a:solidFill>
                  <a:srgbClr val="686764"/>
                </a:solidFill>
                <a:latin typeface="Arial"/>
                <a:cs typeface="Arial"/>
              </a:rPr>
              <a:t>of </a:t>
            </a:r>
            <a:r>
              <a:rPr sz="900" spc="75" dirty="0">
                <a:solidFill>
                  <a:srgbClr val="686764"/>
                </a:solidFill>
                <a:latin typeface="Arial"/>
                <a:cs typeface="Arial"/>
              </a:rPr>
              <a:t>policymaking; </a:t>
            </a:r>
            <a:r>
              <a:rPr sz="900" spc="55" dirty="0">
                <a:solidFill>
                  <a:srgbClr val="686764"/>
                </a:solidFill>
                <a:latin typeface="Arial"/>
                <a:cs typeface="Arial"/>
              </a:rPr>
              <a:t>he </a:t>
            </a:r>
            <a:r>
              <a:rPr sz="900" spc="70" dirty="0">
                <a:solidFill>
                  <a:srgbClr val="686764"/>
                </a:solidFill>
                <a:latin typeface="Arial"/>
                <a:cs typeface="Arial"/>
              </a:rPr>
              <a:t>greatly  </a:t>
            </a:r>
            <a:r>
              <a:rPr sz="900" spc="50" dirty="0">
                <a:solidFill>
                  <a:srgbClr val="686764"/>
                </a:solidFill>
                <a:latin typeface="Arial"/>
                <a:cs typeface="Arial"/>
              </a:rPr>
              <a:t>enhanced </a:t>
            </a:r>
            <a:r>
              <a:rPr sz="900" spc="75" dirty="0">
                <a:solidFill>
                  <a:srgbClr val="686764"/>
                </a:solidFill>
                <a:latin typeface="Arial"/>
                <a:cs typeface="Arial"/>
              </a:rPr>
              <a:t>the </a:t>
            </a:r>
            <a:r>
              <a:rPr sz="900" spc="65" dirty="0">
                <a:solidFill>
                  <a:srgbClr val="686764"/>
                </a:solidFill>
                <a:latin typeface="Arial"/>
                <a:cs typeface="Arial"/>
              </a:rPr>
              <a:t>synergy between </a:t>
            </a:r>
            <a:r>
              <a:rPr sz="900" spc="-5" dirty="0">
                <a:solidFill>
                  <a:srgbClr val="686764"/>
                </a:solidFill>
                <a:latin typeface="Arial"/>
                <a:cs typeface="Arial"/>
              </a:rPr>
              <a:t>AERC's </a:t>
            </a:r>
            <a:r>
              <a:rPr sz="900" spc="40" dirty="0">
                <a:solidFill>
                  <a:srgbClr val="686764"/>
                </a:solidFill>
                <a:latin typeface="Arial"/>
                <a:cs typeface="Arial"/>
              </a:rPr>
              <a:t>resear</a:t>
            </a:r>
            <a:r>
              <a:rPr sz="1350" spc="60" baseline="3086" dirty="0">
                <a:solidFill>
                  <a:srgbClr val="686764"/>
                </a:solidFill>
                <a:latin typeface="Arial"/>
                <a:cs typeface="Arial"/>
              </a:rPr>
              <a:t>ch  </a:t>
            </a:r>
            <a:r>
              <a:rPr sz="900" spc="75" dirty="0">
                <a:solidFill>
                  <a:srgbClr val="686764"/>
                </a:solidFill>
                <a:latin typeface="Arial"/>
                <a:cs typeface="Arial"/>
              </a:rPr>
              <a:t>and </a:t>
            </a:r>
            <a:r>
              <a:rPr sz="900" spc="80" dirty="0">
                <a:solidFill>
                  <a:srgbClr val="686764"/>
                </a:solidFill>
                <a:latin typeface="Arial"/>
                <a:cs typeface="Arial"/>
              </a:rPr>
              <a:t>training</a:t>
            </a:r>
            <a:r>
              <a:rPr sz="900" spc="-185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lang="en-US" sz="900" spc="-185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65" dirty="0">
                <a:solidFill>
                  <a:srgbClr val="686764"/>
                </a:solidFill>
                <a:latin typeface="Arial"/>
                <a:cs typeface="Arial"/>
              </a:rPr>
              <a:t>programs. </a:t>
            </a:r>
            <a:r>
              <a:rPr lang="en-US" sz="900" i="1" spc="35" dirty="0">
                <a:solidFill>
                  <a:srgbClr val="1F85EA"/>
                </a:solidFill>
                <a:latin typeface="Arial"/>
                <a:cs typeface="Arial"/>
              </a:rPr>
              <a:t>-</a:t>
            </a:r>
            <a:r>
              <a:rPr sz="900" i="1" spc="5" dirty="0">
                <a:solidFill>
                  <a:srgbClr val="1F85EA"/>
                </a:solidFill>
                <a:latin typeface="Arial"/>
                <a:cs typeface="Arial"/>
              </a:rPr>
              <a:t> </a:t>
            </a:r>
            <a:r>
              <a:rPr sz="900" i="1" spc="20" dirty="0">
                <a:solidFill>
                  <a:srgbClr val="1F85EA"/>
                </a:solidFill>
                <a:latin typeface="Arial"/>
                <a:cs typeface="Arial"/>
              </a:rPr>
              <a:t>Dr. </a:t>
            </a:r>
            <a:r>
              <a:rPr sz="900" i="1" dirty="0">
                <a:solidFill>
                  <a:srgbClr val="1F85EA"/>
                </a:solidFill>
                <a:latin typeface="Arial"/>
                <a:cs typeface="Arial"/>
              </a:rPr>
              <a:t>Joyce </a:t>
            </a:r>
            <a:r>
              <a:rPr sz="900" i="1" spc="50" dirty="0">
                <a:solidFill>
                  <a:srgbClr val="1F85EA"/>
                </a:solidFill>
                <a:latin typeface="Arial"/>
                <a:cs typeface="Arial"/>
              </a:rPr>
              <a:t>Moock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10" name="object 23">
            <a:extLst>
              <a:ext uri="{FF2B5EF4-FFF2-40B4-BE49-F238E27FC236}">
                <a16:creationId xmlns:a16="http://schemas.microsoft.com/office/drawing/2014/main" id="{65D99708-7E1B-1A42-BBCB-42E88FC8035F}"/>
              </a:ext>
            </a:extLst>
          </p:cNvPr>
          <p:cNvSpPr/>
          <p:nvPr/>
        </p:nvSpPr>
        <p:spPr>
          <a:xfrm>
            <a:off x="2116136" y="6332834"/>
            <a:ext cx="2892425" cy="1905"/>
          </a:xfrm>
          <a:custGeom>
            <a:avLst/>
            <a:gdLst/>
            <a:ahLst/>
            <a:cxnLst/>
            <a:rect l="l" t="t" r="r" b="b"/>
            <a:pathLst>
              <a:path w="2892425" h="1904">
                <a:moveTo>
                  <a:pt x="0" y="0"/>
                </a:moveTo>
                <a:lnTo>
                  <a:pt x="2892209" y="1574"/>
                </a:lnTo>
              </a:path>
            </a:pathLst>
          </a:custGeom>
          <a:ln w="25399">
            <a:solidFill>
              <a:srgbClr val="686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24">
            <a:extLst>
              <a:ext uri="{FF2B5EF4-FFF2-40B4-BE49-F238E27FC236}">
                <a16:creationId xmlns:a16="http://schemas.microsoft.com/office/drawing/2014/main" id="{F662C0D7-B5F7-6649-9DC3-32C893AF6FC3}"/>
              </a:ext>
            </a:extLst>
          </p:cNvPr>
          <p:cNvSpPr/>
          <p:nvPr/>
        </p:nvSpPr>
        <p:spPr>
          <a:xfrm>
            <a:off x="2456629" y="5354003"/>
            <a:ext cx="2584450" cy="635"/>
          </a:xfrm>
          <a:custGeom>
            <a:avLst/>
            <a:gdLst/>
            <a:ahLst/>
            <a:cxnLst/>
            <a:rect l="l" t="t" r="r" b="b"/>
            <a:pathLst>
              <a:path w="2584450" h="635">
                <a:moveTo>
                  <a:pt x="0" y="25"/>
                </a:moveTo>
                <a:lnTo>
                  <a:pt x="2584399" y="0"/>
                </a:lnTo>
              </a:path>
            </a:pathLst>
          </a:custGeom>
          <a:ln w="25400">
            <a:solidFill>
              <a:srgbClr val="686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25">
            <a:extLst>
              <a:ext uri="{FF2B5EF4-FFF2-40B4-BE49-F238E27FC236}">
                <a16:creationId xmlns:a16="http://schemas.microsoft.com/office/drawing/2014/main" id="{1F123125-CA82-7C49-8130-93B20417B42D}"/>
              </a:ext>
            </a:extLst>
          </p:cNvPr>
          <p:cNvSpPr/>
          <p:nvPr/>
        </p:nvSpPr>
        <p:spPr>
          <a:xfrm>
            <a:off x="5328615" y="1391551"/>
            <a:ext cx="934669" cy="10653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26">
            <a:extLst>
              <a:ext uri="{FF2B5EF4-FFF2-40B4-BE49-F238E27FC236}">
                <a16:creationId xmlns:a16="http://schemas.microsoft.com/office/drawing/2014/main" id="{0A042E44-A474-A947-B273-08C777EB8CA1}"/>
              </a:ext>
            </a:extLst>
          </p:cNvPr>
          <p:cNvSpPr/>
          <p:nvPr/>
        </p:nvSpPr>
        <p:spPr>
          <a:xfrm>
            <a:off x="9668561" y="1389519"/>
            <a:ext cx="1431404" cy="16315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27">
            <a:extLst>
              <a:ext uri="{FF2B5EF4-FFF2-40B4-BE49-F238E27FC236}">
                <a16:creationId xmlns:a16="http://schemas.microsoft.com/office/drawing/2014/main" id="{BD69A295-9D76-8942-A535-356B70D0D4CE}"/>
              </a:ext>
            </a:extLst>
          </p:cNvPr>
          <p:cNvSpPr/>
          <p:nvPr/>
        </p:nvSpPr>
        <p:spPr>
          <a:xfrm>
            <a:off x="6356631" y="1390575"/>
            <a:ext cx="267970" cy="203835"/>
          </a:xfrm>
          <a:custGeom>
            <a:avLst/>
            <a:gdLst/>
            <a:ahLst/>
            <a:cxnLst/>
            <a:rect l="l" t="t" r="r" b="b"/>
            <a:pathLst>
              <a:path w="267970" h="203834">
                <a:moveTo>
                  <a:pt x="249389" y="0"/>
                </a:moveTo>
                <a:lnTo>
                  <a:pt x="204952" y="15825"/>
                </a:lnTo>
                <a:lnTo>
                  <a:pt x="167951" y="42825"/>
                </a:lnTo>
                <a:lnTo>
                  <a:pt x="150499" y="77479"/>
                </a:lnTo>
                <a:lnTo>
                  <a:pt x="148196" y="100939"/>
                </a:lnTo>
                <a:lnTo>
                  <a:pt x="148196" y="203746"/>
                </a:lnTo>
                <a:lnTo>
                  <a:pt x="267563" y="203746"/>
                </a:lnTo>
                <a:lnTo>
                  <a:pt x="267563" y="86245"/>
                </a:lnTo>
                <a:lnTo>
                  <a:pt x="217360" y="86245"/>
                </a:lnTo>
                <a:lnTo>
                  <a:pt x="217360" y="79121"/>
                </a:lnTo>
                <a:lnTo>
                  <a:pt x="238137" y="45796"/>
                </a:lnTo>
                <a:lnTo>
                  <a:pt x="267296" y="32029"/>
                </a:lnTo>
                <a:lnTo>
                  <a:pt x="249389" y="0"/>
                </a:lnTo>
                <a:close/>
              </a:path>
              <a:path w="267970" h="203834">
                <a:moveTo>
                  <a:pt x="101460" y="0"/>
                </a:moveTo>
                <a:lnTo>
                  <a:pt x="57002" y="15825"/>
                </a:lnTo>
                <a:lnTo>
                  <a:pt x="19783" y="42825"/>
                </a:lnTo>
                <a:lnTo>
                  <a:pt x="2297" y="77479"/>
                </a:lnTo>
                <a:lnTo>
                  <a:pt x="0" y="100939"/>
                </a:lnTo>
                <a:lnTo>
                  <a:pt x="0" y="203746"/>
                </a:lnTo>
                <a:lnTo>
                  <a:pt x="119621" y="203746"/>
                </a:lnTo>
                <a:lnTo>
                  <a:pt x="119621" y="86245"/>
                </a:lnTo>
                <a:lnTo>
                  <a:pt x="69151" y="86245"/>
                </a:lnTo>
                <a:lnTo>
                  <a:pt x="69151" y="79121"/>
                </a:lnTo>
                <a:lnTo>
                  <a:pt x="89928" y="45796"/>
                </a:lnTo>
                <a:lnTo>
                  <a:pt x="119087" y="32029"/>
                </a:lnTo>
                <a:lnTo>
                  <a:pt x="101460" y="0"/>
                </a:lnTo>
                <a:close/>
              </a:path>
            </a:pathLst>
          </a:custGeom>
          <a:solidFill>
            <a:srgbClr val="1F8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28">
            <a:extLst>
              <a:ext uri="{FF2B5EF4-FFF2-40B4-BE49-F238E27FC236}">
                <a16:creationId xmlns:a16="http://schemas.microsoft.com/office/drawing/2014/main" id="{8DB18E1E-8258-5448-8D52-7EC70AAD0184}"/>
              </a:ext>
            </a:extLst>
          </p:cNvPr>
          <p:cNvSpPr txBox="1"/>
          <p:nvPr/>
        </p:nvSpPr>
        <p:spPr>
          <a:xfrm>
            <a:off x="6343623" y="1634572"/>
            <a:ext cx="2844165" cy="731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2899"/>
              </a:lnSpc>
              <a:spcBef>
                <a:spcPts val="95"/>
              </a:spcBef>
            </a:pPr>
            <a:r>
              <a:rPr sz="900" b="1" spc="-5" dirty="0">
                <a:solidFill>
                  <a:srgbClr val="686764"/>
                </a:solidFill>
                <a:latin typeface="Myriad Pro"/>
                <a:cs typeface="Myriad Pro"/>
              </a:rPr>
              <a:t>Prof. </a:t>
            </a:r>
            <a:r>
              <a:rPr sz="900" b="1" spc="15" dirty="0">
                <a:solidFill>
                  <a:srgbClr val="686764"/>
                </a:solidFill>
                <a:latin typeface="Myriad Pro"/>
                <a:cs typeface="Myriad Pro"/>
              </a:rPr>
              <a:t>Benno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mobilized a generation of economists</a:t>
            </a:r>
            <a:r>
              <a:rPr sz="1350" b="1" spc="15" baseline="3086" dirty="0">
                <a:solidFill>
                  <a:srgbClr val="686764"/>
                </a:solidFill>
                <a:latin typeface="Myriad Pro"/>
                <a:cs typeface="Myriad Pro"/>
              </a:rPr>
              <a:t>, </a:t>
            </a:r>
            <a:r>
              <a:rPr sz="1350" b="1" spc="7" baseline="3086" dirty="0">
                <a:solidFill>
                  <a:srgbClr val="686764"/>
                </a:solidFill>
                <a:latin typeface="Myriad Pro"/>
                <a:cs typeface="Myriad Pro"/>
              </a:rPr>
              <a:t>my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generation, </a:t>
            </a: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to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dedicate ourselves </a:t>
            </a: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to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building</a:t>
            </a:r>
            <a:r>
              <a:rPr sz="900" b="1" spc="-100" dirty="0">
                <a:solidFill>
                  <a:srgbClr val="686764"/>
                </a:solidFill>
                <a:latin typeface="Myriad Pro"/>
                <a:cs typeface="Myriad Pro"/>
              </a:rPr>
              <a:t>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resear</a:t>
            </a:r>
            <a:r>
              <a:rPr sz="1350" b="1" spc="15" baseline="3086" dirty="0">
                <a:solidFill>
                  <a:srgbClr val="686764"/>
                </a:solidFill>
                <a:latin typeface="Myriad Pro"/>
                <a:cs typeface="Myriad Pro"/>
              </a:rPr>
              <a:t>ch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capacity </a:t>
            </a:r>
            <a:r>
              <a:rPr sz="900" b="1" spc="15" dirty="0">
                <a:solidFill>
                  <a:srgbClr val="686764"/>
                </a:solidFill>
                <a:latin typeface="Myriad Pro"/>
                <a:cs typeface="Myriad Pro"/>
              </a:rPr>
              <a:t>among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African economists; the African Economic Research Consortium, AERC </a:t>
            </a: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is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his biggest </a:t>
            </a: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legacy.</a:t>
            </a:r>
            <a:r>
              <a:rPr sz="900" b="1" spc="180" dirty="0">
                <a:solidFill>
                  <a:srgbClr val="686764"/>
                </a:solidFill>
                <a:latin typeface="Myriad Pro"/>
                <a:cs typeface="Myriad Pro"/>
              </a:rPr>
              <a:t> </a:t>
            </a:r>
            <a:r>
              <a:rPr lang="en-US" sz="900" i="1" spc="35" dirty="0">
                <a:solidFill>
                  <a:srgbClr val="1F85EA"/>
                </a:solidFill>
                <a:latin typeface="Arial"/>
                <a:cs typeface="Arial"/>
              </a:rPr>
              <a:t>-</a:t>
            </a:r>
            <a:r>
              <a:rPr sz="900" i="1" spc="-70" dirty="0">
                <a:solidFill>
                  <a:srgbClr val="1F85EA"/>
                </a:solidFill>
                <a:latin typeface="Arial"/>
                <a:cs typeface="Arial"/>
              </a:rPr>
              <a:t> </a:t>
            </a:r>
            <a:r>
              <a:rPr sz="900" i="1" spc="20" dirty="0">
                <a:solidFill>
                  <a:srgbClr val="1F85EA"/>
                </a:solidFill>
                <a:latin typeface="Arial"/>
                <a:cs typeface="Arial"/>
              </a:rPr>
              <a:t>Prof.</a:t>
            </a:r>
            <a:r>
              <a:rPr sz="900" i="1" spc="-70" dirty="0">
                <a:solidFill>
                  <a:srgbClr val="1F85EA"/>
                </a:solidFill>
                <a:latin typeface="Arial"/>
                <a:cs typeface="Arial"/>
              </a:rPr>
              <a:t> </a:t>
            </a:r>
            <a:r>
              <a:rPr sz="900" i="1" spc="30" dirty="0">
                <a:solidFill>
                  <a:srgbClr val="1F85EA"/>
                </a:solidFill>
                <a:latin typeface="Arial"/>
                <a:cs typeface="Arial"/>
              </a:rPr>
              <a:t>Shanta</a:t>
            </a:r>
            <a:r>
              <a:rPr sz="900" i="1" spc="-70" dirty="0">
                <a:solidFill>
                  <a:srgbClr val="1F85EA"/>
                </a:solidFill>
                <a:latin typeface="Arial"/>
                <a:cs typeface="Arial"/>
              </a:rPr>
              <a:t> </a:t>
            </a:r>
            <a:r>
              <a:rPr sz="900" i="1" spc="45" dirty="0">
                <a:solidFill>
                  <a:srgbClr val="1F85EA"/>
                </a:solidFill>
                <a:latin typeface="Arial"/>
                <a:cs typeface="Arial"/>
              </a:rPr>
              <a:t>Devarajan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16" name="object 29">
            <a:extLst>
              <a:ext uri="{FF2B5EF4-FFF2-40B4-BE49-F238E27FC236}">
                <a16:creationId xmlns:a16="http://schemas.microsoft.com/office/drawing/2014/main" id="{2169BB4C-2776-714A-9A26-D1DCD4DD8BD3}"/>
              </a:ext>
            </a:extLst>
          </p:cNvPr>
          <p:cNvSpPr/>
          <p:nvPr/>
        </p:nvSpPr>
        <p:spPr>
          <a:xfrm>
            <a:off x="6358041" y="2440600"/>
            <a:ext cx="2919730" cy="1270"/>
          </a:xfrm>
          <a:custGeom>
            <a:avLst/>
            <a:gdLst/>
            <a:ahLst/>
            <a:cxnLst/>
            <a:rect l="l" t="t" r="r" b="b"/>
            <a:pathLst>
              <a:path w="2919729" h="1269">
                <a:moveTo>
                  <a:pt x="0" y="0"/>
                </a:moveTo>
                <a:lnTo>
                  <a:pt x="2919679" y="749"/>
                </a:lnTo>
              </a:path>
            </a:pathLst>
          </a:custGeom>
          <a:ln w="25400">
            <a:solidFill>
              <a:srgbClr val="686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30">
            <a:extLst>
              <a:ext uri="{FF2B5EF4-FFF2-40B4-BE49-F238E27FC236}">
                <a16:creationId xmlns:a16="http://schemas.microsoft.com/office/drawing/2014/main" id="{60CF1297-8DDD-CB4D-84AB-8463F2198342}"/>
              </a:ext>
            </a:extLst>
          </p:cNvPr>
          <p:cNvSpPr/>
          <p:nvPr/>
        </p:nvSpPr>
        <p:spPr>
          <a:xfrm>
            <a:off x="6800605" y="1594937"/>
            <a:ext cx="2482215" cy="1270"/>
          </a:xfrm>
          <a:custGeom>
            <a:avLst/>
            <a:gdLst/>
            <a:ahLst/>
            <a:cxnLst/>
            <a:rect l="l" t="t" r="r" b="b"/>
            <a:pathLst>
              <a:path w="2482215" h="1269">
                <a:moveTo>
                  <a:pt x="0" y="723"/>
                </a:moveTo>
                <a:lnTo>
                  <a:pt x="2481719" y="0"/>
                </a:lnTo>
              </a:path>
            </a:pathLst>
          </a:custGeom>
          <a:ln w="25399">
            <a:solidFill>
              <a:srgbClr val="686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31">
            <a:extLst>
              <a:ext uri="{FF2B5EF4-FFF2-40B4-BE49-F238E27FC236}">
                <a16:creationId xmlns:a16="http://schemas.microsoft.com/office/drawing/2014/main" id="{50A2B2D0-D8A4-714B-BF06-372F701358F0}"/>
              </a:ext>
            </a:extLst>
          </p:cNvPr>
          <p:cNvSpPr/>
          <p:nvPr/>
        </p:nvSpPr>
        <p:spPr>
          <a:xfrm>
            <a:off x="9670413" y="3161852"/>
            <a:ext cx="267970" cy="203835"/>
          </a:xfrm>
          <a:custGeom>
            <a:avLst/>
            <a:gdLst/>
            <a:ahLst/>
            <a:cxnLst/>
            <a:rect l="l" t="t" r="r" b="b"/>
            <a:pathLst>
              <a:path w="267970" h="203835">
                <a:moveTo>
                  <a:pt x="249389" y="0"/>
                </a:moveTo>
                <a:lnTo>
                  <a:pt x="204954" y="15824"/>
                </a:lnTo>
                <a:lnTo>
                  <a:pt x="167957" y="42819"/>
                </a:lnTo>
                <a:lnTo>
                  <a:pt x="150506" y="77474"/>
                </a:lnTo>
                <a:lnTo>
                  <a:pt x="148208" y="100939"/>
                </a:lnTo>
                <a:lnTo>
                  <a:pt x="148208" y="203746"/>
                </a:lnTo>
                <a:lnTo>
                  <a:pt x="267563" y="203746"/>
                </a:lnTo>
                <a:lnTo>
                  <a:pt x="267563" y="86245"/>
                </a:lnTo>
                <a:lnTo>
                  <a:pt x="217360" y="86245"/>
                </a:lnTo>
                <a:lnTo>
                  <a:pt x="217360" y="79121"/>
                </a:lnTo>
                <a:lnTo>
                  <a:pt x="238137" y="45783"/>
                </a:lnTo>
                <a:lnTo>
                  <a:pt x="267296" y="32029"/>
                </a:lnTo>
                <a:lnTo>
                  <a:pt x="249389" y="0"/>
                </a:lnTo>
                <a:close/>
              </a:path>
              <a:path w="267970" h="203835">
                <a:moveTo>
                  <a:pt x="101460" y="0"/>
                </a:moveTo>
                <a:lnTo>
                  <a:pt x="57004" y="15824"/>
                </a:lnTo>
                <a:lnTo>
                  <a:pt x="19788" y="42819"/>
                </a:lnTo>
                <a:lnTo>
                  <a:pt x="2297" y="77474"/>
                </a:lnTo>
                <a:lnTo>
                  <a:pt x="0" y="100939"/>
                </a:lnTo>
                <a:lnTo>
                  <a:pt x="0" y="203746"/>
                </a:lnTo>
                <a:lnTo>
                  <a:pt x="119633" y="203746"/>
                </a:lnTo>
                <a:lnTo>
                  <a:pt x="119633" y="86245"/>
                </a:lnTo>
                <a:lnTo>
                  <a:pt x="69151" y="86245"/>
                </a:lnTo>
                <a:lnTo>
                  <a:pt x="69151" y="79121"/>
                </a:lnTo>
                <a:lnTo>
                  <a:pt x="89941" y="45783"/>
                </a:lnTo>
                <a:lnTo>
                  <a:pt x="119087" y="32029"/>
                </a:lnTo>
                <a:lnTo>
                  <a:pt x="101460" y="0"/>
                </a:lnTo>
                <a:close/>
              </a:path>
            </a:pathLst>
          </a:custGeom>
          <a:solidFill>
            <a:srgbClr val="1F8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32">
            <a:extLst>
              <a:ext uri="{FF2B5EF4-FFF2-40B4-BE49-F238E27FC236}">
                <a16:creationId xmlns:a16="http://schemas.microsoft.com/office/drawing/2014/main" id="{4E0232FB-3462-534E-9465-A4BE27EEB649}"/>
              </a:ext>
            </a:extLst>
          </p:cNvPr>
          <p:cNvSpPr txBox="1"/>
          <p:nvPr/>
        </p:nvSpPr>
        <p:spPr>
          <a:xfrm>
            <a:off x="9657400" y="3431993"/>
            <a:ext cx="1426210" cy="143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2899"/>
              </a:lnSpc>
              <a:spcBef>
                <a:spcPts val="95"/>
              </a:spcBef>
            </a:pP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I want to praise Professor  </a:t>
            </a:r>
            <a:r>
              <a:rPr sz="900" b="1" spc="15" dirty="0">
                <a:solidFill>
                  <a:srgbClr val="686764"/>
                </a:solidFill>
                <a:latin typeface="Myriad Pro"/>
                <a:cs typeface="Myriad Pro"/>
              </a:rPr>
              <a:t>Benno </a:t>
            </a: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for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his </a:t>
            </a: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great 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leadership style </a:t>
            </a:r>
            <a:r>
              <a:rPr sz="900" b="1" spc="15" dirty="0">
                <a:solidFill>
                  <a:srgbClr val="686764"/>
                </a:solidFill>
                <a:latin typeface="Myriad Pro"/>
                <a:cs typeface="Myriad Pro"/>
              </a:rPr>
              <a:t>and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his  long-lasting </a:t>
            </a:r>
            <a:r>
              <a:rPr sz="900" b="1" spc="15" dirty="0">
                <a:solidFill>
                  <a:srgbClr val="686764"/>
                </a:solidFill>
                <a:latin typeface="Myriad Pro"/>
                <a:cs typeface="Myriad Pro"/>
              </a:rPr>
              <a:t>impact </a:t>
            </a: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at </a:t>
            </a:r>
            <a:r>
              <a:rPr lang="en-US" sz="900" b="1" spc="5" dirty="0">
                <a:solidFill>
                  <a:srgbClr val="686764"/>
                </a:solidFill>
                <a:latin typeface="Myriad Pro"/>
                <a:cs typeface="Myriad Pro"/>
              </a:rPr>
              <a:t>the</a:t>
            </a: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AERC. </a:t>
            </a:r>
            <a:r>
              <a:rPr sz="900" b="1" spc="15" dirty="0">
                <a:solidFill>
                  <a:srgbClr val="686764"/>
                </a:solidFill>
                <a:latin typeface="Myriad Pro"/>
                <a:cs typeface="Myriad Pro"/>
              </a:rPr>
              <a:t>Benno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will be  remembered </a:t>
            </a: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for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his  outstanding contribution  </a:t>
            </a: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to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capacity building </a:t>
            </a:r>
            <a:r>
              <a:rPr sz="900" b="1" spc="15" dirty="0">
                <a:solidFill>
                  <a:srgbClr val="686764"/>
                </a:solidFill>
                <a:latin typeface="Myriad Pro"/>
                <a:cs typeface="Myriad Pro"/>
              </a:rPr>
              <a:t>on</a:t>
            </a:r>
            <a:r>
              <a:rPr sz="900" b="1" spc="-70" dirty="0">
                <a:solidFill>
                  <a:srgbClr val="686764"/>
                </a:solidFill>
                <a:latin typeface="Myriad Pro"/>
                <a:cs typeface="Myriad Pro"/>
              </a:rPr>
              <a:t>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the </a:t>
            </a: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continent.</a:t>
            </a:r>
            <a:endParaRPr sz="900" dirty="0">
              <a:latin typeface="Myriad Pro"/>
              <a:cs typeface="Myriad Pro"/>
            </a:endParaRPr>
          </a:p>
          <a:p>
            <a:pPr marL="13970">
              <a:lnSpc>
                <a:spcPct val="100000"/>
              </a:lnSpc>
              <a:spcBef>
                <a:spcPts val="30"/>
              </a:spcBef>
            </a:pPr>
            <a:r>
              <a:rPr lang="en-US" sz="900" i="1" spc="35" dirty="0">
                <a:solidFill>
                  <a:srgbClr val="1F85EA"/>
                </a:solidFill>
                <a:latin typeface="Arial"/>
                <a:cs typeface="Arial"/>
              </a:rPr>
              <a:t>-</a:t>
            </a:r>
            <a:r>
              <a:rPr sz="900" i="1" spc="-75" dirty="0">
                <a:solidFill>
                  <a:srgbClr val="1F85EA"/>
                </a:solidFill>
                <a:latin typeface="Arial"/>
                <a:cs typeface="Arial"/>
              </a:rPr>
              <a:t> </a:t>
            </a:r>
            <a:r>
              <a:rPr sz="900" i="1" spc="20" dirty="0">
                <a:solidFill>
                  <a:srgbClr val="1F85EA"/>
                </a:solidFill>
                <a:latin typeface="Arial"/>
                <a:cs typeface="Arial"/>
              </a:rPr>
              <a:t>Dr.</a:t>
            </a:r>
            <a:r>
              <a:rPr sz="900" i="1" spc="-75" dirty="0">
                <a:solidFill>
                  <a:srgbClr val="1F85EA"/>
                </a:solidFill>
                <a:latin typeface="Arial"/>
                <a:cs typeface="Arial"/>
              </a:rPr>
              <a:t> </a:t>
            </a:r>
            <a:r>
              <a:rPr sz="900" i="1" spc="35" dirty="0" err="1">
                <a:solidFill>
                  <a:srgbClr val="1F85EA"/>
                </a:solidFill>
                <a:latin typeface="Arial"/>
                <a:cs typeface="Arial"/>
              </a:rPr>
              <a:t>Kerfalla</a:t>
            </a:r>
            <a:r>
              <a:rPr sz="900" i="1" spc="-70" dirty="0">
                <a:solidFill>
                  <a:srgbClr val="1F85EA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1F85EA"/>
                </a:solidFill>
                <a:latin typeface="Arial"/>
                <a:cs typeface="Arial"/>
              </a:rPr>
              <a:t>Ya</a:t>
            </a:r>
            <a:r>
              <a:rPr lang="en-US" sz="900" i="1" spc="-10" dirty="0">
                <a:solidFill>
                  <a:srgbClr val="1F85EA"/>
                </a:solidFill>
                <a:latin typeface="Arial"/>
                <a:cs typeface="Arial"/>
              </a:rPr>
              <a:t>n</a:t>
            </a:r>
            <a:r>
              <a:rPr sz="900" i="1" spc="-10" dirty="0">
                <a:solidFill>
                  <a:srgbClr val="1F85EA"/>
                </a:solidFill>
                <a:latin typeface="Arial"/>
                <a:cs typeface="Arial"/>
              </a:rPr>
              <a:t>sane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20" name="object 33">
            <a:extLst>
              <a:ext uri="{FF2B5EF4-FFF2-40B4-BE49-F238E27FC236}">
                <a16:creationId xmlns:a16="http://schemas.microsoft.com/office/drawing/2014/main" id="{C73EAD41-8D4B-BD42-9359-FD06B5042453}"/>
              </a:ext>
            </a:extLst>
          </p:cNvPr>
          <p:cNvSpPr/>
          <p:nvPr/>
        </p:nvSpPr>
        <p:spPr>
          <a:xfrm>
            <a:off x="10001898" y="3358920"/>
            <a:ext cx="1104900" cy="1905"/>
          </a:xfrm>
          <a:custGeom>
            <a:avLst/>
            <a:gdLst/>
            <a:ahLst/>
            <a:cxnLst/>
            <a:rect l="l" t="t" r="r" b="b"/>
            <a:pathLst>
              <a:path w="1104900" h="1904">
                <a:moveTo>
                  <a:pt x="0" y="0"/>
                </a:moveTo>
                <a:lnTo>
                  <a:pt x="1104595" y="1473"/>
                </a:lnTo>
              </a:path>
            </a:pathLst>
          </a:custGeom>
          <a:ln w="25400">
            <a:solidFill>
              <a:srgbClr val="686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34">
            <a:extLst>
              <a:ext uri="{FF2B5EF4-FFF2-40B4-BE49-F238E27FC236}">
                <a16:creationId xmlns:a16="http://schemas.microsoft.com/office/drawing/2014/main" id="{57C134EA-8D0D-494B-8490-FB3B3FEF062E}"/>
              </a:ext>
            </a:extLst>
          </p:cNvPr>
          <p:cNvSpPr/>
          <p:nvPr/>
        </p:nvSpPr>
        <p:spPr>
          <a:xfrm>
            <a:off x="9668561" y="5012544"/>
            <a:ext cx="1431925" cy="0"/>
          </a:xfrm>
          <a:custGeom>
            <a:avLst/>
            <a:gdLst/>
            <a:ahLst/>
            <a:cxnLst/>
            <a:rect l="l" t="t" r="r" b="b"/>
            <a:pathLst>
              <a:path w="1431925">
                <a:moveTo>
                  <a:pt x="0" y="0"/>
                </a:moveTo>
                <a:lnTo>
                  <a:pt x="1431391" y="0"/>
                </a:lnTo>
              </a:path>
            </a:pathLst>
          </a:custGeom>
          <a:ln w="25400">
            <a:solidFill>
              <a:srgbClr val="686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35">
            <a:extLst>
              <a:ext uri="{FF2B5EF4-FFF2-40B4-BE49-F238E27FC236}">
                <a16:creationId xmlns:a16="http://schemas.microsoft.com/office/drawing/2014/main" id="{FFD0AF3E-F315-6846-9FF4-EA5590DBE3DE}"/>
              </a:ext>
            </a:extLst>
          </p:cNvPr>
          <p:cNvSpPr/>
          <p:nvPr/>
        </p:nvSpPr>
        <p:spPr>
          <a:xfrm>
            <a:off x="5328615" y="2626880"/>
            <a:ext cx="934669" cy="10653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36">
            <a:extLst>
              <a:ext uri="{FF2B5EF4-FFF2-40B4-BE49-F238E27FC236}">
                <a16:creationId xmlns:a16="http://schemas.microsoft.com/office/drawing/2014/main" id="{1E460A03-39EF-8643-A5AB-C5A36B6EE9EE}"/>
              </a:ext>
            </a:extLst>
          </p:cNvPr>
          <p:cNvSpPr/>
          <p:nvPr/>
        </p:nvSpPr>
        <p:spPr>
          <a:xfrm>
            <a:off x="6356631" y="2625892"/>
            <a:ext cx="267970" cy="203835"/>
          </a:xfrm>
          <a:custGeom>
            <a:avLst/>
            <a:gdLst/>
            <a:ahLst/>
            <a:cxnLst/>
            <a:rect l="l" t="t" r="r" b="b"/>
            <a:pathLst>
              <a:path w="267970" h="203835">
                <a:moveTo>
                  <a:pt x="249389" y="0"/>
                </a:moveTo>
                <a:lnTo>
                  <a:pt x="204952" y="15825"/>
                </a:lnTo>
                <a:lnTo>
                  <a:pt x="167951" y="42825"/>
                </a:lnTo>
                <a:lnTo>
                  <a:pt x="150499" y="77479"/>
                </a:lnTo>
                <a:lnTo>
                  <a:pt x="148196" y="100939"/>
                </a:lnTo>
                <a:lnTo>
                  <a:pt x="148196" y="203746"/>
                </a:lnTo>
                <a:lnTo>
                  <a:pt x="267563" y="203746"/>
                </a:lnTo>
                <a:lnTo>
                  <a:pt x="267563" y="86245"/>
                </a:lnTo>
                <a:lnTo>
                  <a:pt x="217360" y="86245"/>
                </a:lnTo>
                <a:lnTo>
                  <a:pt x="217360" y="79121"/>
                </a:lnTo>
                <a:lnTo>
                  <a:pt x="238137" y="45796"/>
                </a:lnTo>
                <a:lnTo>
                  <a:pt x="267296" y="32029"/>
                </a:lnTo>
                <a:lnTo>
                  <a:pt x="249389" y="0"/>
                </a:lnTo>
                <a:close/>
              </a:path>
              <a:path w="267970" h="203835">
                <a:moveTo>
                  <a:pt x="101460" y="0"/>
                </a:moveTo>
                <a:lnTo>
                  <a:pt x="57002" y="15825"/>
                </a:lnTo>
                <a:lnTo>
                  <a:pt x="19783" y="42825"/>
                </a:lnTo>
                <a:lnTo>
                  <a:pt x="2297" y="77479"/>
                </a:lnTo>
                <a:lnTo>
                  <a:pt x="0" y="100939"/>
                </a:lnTo>
                <a:lnTo>
                  <a:pt x="0" y="203746"/>
                </a:lnTo>
                <a:lnTo>
                  <a:pt x="119621" y="203746"/>
                </a:lnTo>
                <a:lnTo>
                  <a:pt x="119621" y="86245"/>
                </a:lnTo>
                <a:lnTo>
                  <a:pt x="69151" y="86245"/>
                </a:lnTo>
                <a:lnTo>
                  <a:pt x="69151" y="79121"/>
                </a:lnTo>
                <a:lnTo>
                  <a:pt x="89928" y="45796"/>
                </a:lnTo>
                <a:lnTo>
                  <a:pt x="119087" y="32029"/>
                </a:lnTo>
                <a:lnTo>
                  <a:pt x="101460" y="0"/>
                </a:lnTo>
                <a:close/>
              </a:path>
            </a:pathLst>
          </a:custGeom>
          <a:solidFill>
            <a:srgbClr val="1F8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37">
            <a:extLst>
              <a:ext uri="{FF2B5EF4-FFF2-40B4-BE49-F238E27FC236}">
                <a16:creationId xmlns:a16="http://schemas.microsoft.com/office/drawing/2014/main" id="{9EF1F3EE-FEDC-FC47-A183-64231D9C0A76}"/>
              </a:ext>
            </a:extLst>
          </p:cNvPr>
          <p:cNvSpPr txBox="1"/>
          <p:nvPr/>
        </p:nvSpPr>
        <p:spPr>
          <a:xfrm>
            <a:off x="6343641" y="2942489"/>
            <a:ext cx="2946400" cy="4307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2899"/>
              </a:lnSpc>
              <a:spcBef>
                <a:spcPts val="95"/>
              </a:spcBef>
            </a:pPr>
            <a:r>
              <a:rPr sz="900" spc="45" dirty="0">
                <a:solidFill>
                  <a:srgbClr val="686764"/>
                </a:solidFill>
                <a:latin typeface="Arial"/>
                <a:cs typeface="Arial"/>
              </a:rPr>
              <a:t>Prof.</a:t>
            </a:r>
            <a:r>
              <a:rPr sz="900" spc="-65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60" dirty="0">
                <a:solidFill>
                  <a:srgbClr val="686764"/>
                </a:solidFill>
                <a:latin typeface="Arial"/>
                <a:cs typeface="Arial"/>
              </a:rPr>
              <a:t>Benno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80" dirty="0">
                <a:solidFill>
                  <a:srgbClr val="686764"/>
                </a:solidFill>
                <a:latin typeface="Arial"/>
                <a:cs typeface="Arial"/>
              </a:rPr>
              <a:t>Ndulu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40" dirty="0">
                <a:solidFill>
                  <a:srgbClr val="686764"/>
                </a:solidFill>
                <a:latin typeface="Arial"/>
                <a:cs typeface="Arial"/>
              </a:rPr>
              <a:t>was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60" dirty="0">
                <a:solidFill>
                  <a:srgbClr val="686764"/>
                </a:solidFill>
                <a:latin typeface="Arial"/>
                <a:cs typeface="Arial"/>
              </a:rPr>
              <a:t>an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686764"/>
                </a:solidFill>
                <a:latin typeface="Arial"/>
                <a:cs typeface="Arial"/>
              </a:rPr>
              <a:t>academic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55" dirty="0">
                <a:solidFill>
                  <a:srgbClr val="686764"/>
                </a:solidFill>
                <a:latin typeface="Arial"/>
                <a:cs typeface="Arial"/>
              </a:rPr>
              <a:t>icon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90" dirty="0">
                <a:solidFill>
                  <a:srgbClr val="686764"/>
                </a:solidFill>
                <a:latin typeface="Arial"/>
                <a:cs typeface="Arial"/>
              </a:rPr>
              <a:t>who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1350" spc="112" baseline="3086" dirty="0">
                <a:solidFill>
                  <a:srgbClr val="686764"/>
                </a:solidFill>
                <a:latin typeface="Arial"/>
                <a:cs typeface="Arial"/>
              </a:rPr>
              <a:t>stood  </a:t>
            </a:r>
            <a:r>
              <a:rPr sz="900" spc="75" dirty="0">
                <a:solidFill>
                  <a:srgbClr val="686764"/>
                </a:solidFill>
                <a:latin typeface="Arial"/>
                <a:cs typeface="Arial"/>
              </a:rPr>
              <a:t>very tall </a:t>
            </a:r>
            <a:r>
              <a:rPr sz="900" spc="70" dirty="0">
                <a:solidFill>
                  <a:srgbClr val="686764"/>
                </a:solidFill>
                <a:latin typeface="Arial"/>
                <a:cs typeface="Arial"/>
              </a:rPr>
              <a:t>amidst </a:t>
            </a:r>
            <a:r>
              <a:rPr sz="900" spc="55" dirty="0">
                <a:solidFill>
                  <a:srgbClr val="686764"/>
                </a:solidFill>
                <a:latin typeface="Arial"/>
                <a:cs typeface="Arial"/>
              </a:rPr>
              <a:t>his </a:t>
            </a:r>
            <a:r>
              <a:rPr sz="900" spc="45" dirty="0">
                <a:solidFill>
                  <a:srgbClr val="686764"/>
                </a:solidFill>
                <a:latin typeface="Arial"/>
                <a:cs typeface="Arial"/>
              </a:rPr>
              <a:t>colleagues </a:t>
            </a:r>
            <a:r>
              <a:rPr sz="900" spc="75" dirty="0">
                <a:solidFill>
                  <a:srgbClr val="686764"/>
                </a:solidFill>
                <a:latin typeface="Arial"/>
                <a:cs typeface="Arial"/>
              </a:rPr>
              <a:t>and </a:t>
            </a:r>
            <a:r>
              <a:rPr sz="900" spc="65" dirty="0">
                <a:solidFill>
                  <a:srgbClr val="686764"/>
                </a:solidFill>
                <a:latin typeface="Arial"/>
                <a:cs typeface="Arial"/>
              </a:rPr>
              <a:t>remained </a:t>
            </a:r>
            <a:r>
              <a:rPr sz="900" spc="75" dirty="0">
                <a:solidFill>
                  <a:srgbClr val="686764"/>
                </a:solidFill>
                <a:latin typeface="Arial"/>
                <a:cs typeface="Arial"/>
              </a:rPr>
              <a:t>v</a:t>
            </a:r>
            <a:r>
              <a:rPr sz="1350" spc="112" baseline="3086" dirty="0">
                <a:solidFill>
                  <a:srgbClr val="686764"/>
                </a:solidFill>
                <a:latin typeface="Arial"/>
                <a:cs typeface="Arial"/>
              </a:rPr>
              <a:t>ery  </a:t>
            </a:r>
            <a:r>
              <a:rPr sz="900" spc="80" dirty="0">
                <a:solidFill>
                  <a:srgbClr val="686764"/>
                </a:solidFill>
                <a:latin typeface="Arial"/>
                <a:cs typeface="Arial"/>
              </a:rPr>
              <a:t>humble</a:t>
            </a:r>
            <a:r>
              <a:rPr sz="900" spc="-65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90" dirty="0">
                <a:solidFill>
                  <a:srgbClr val="686764"/>
                </a:solidFill>
                <a:latin typeface="Arial"/>
                <a:cs typeface="Arial"/>
              </a:rPr>
              <a:t>throughout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55" dirty="0">
                <a:solidFill>
                  <a:srgbClr val="686764"/>
                </a:solidFill>
                <a:latin typeface="Arial"/>
                <a:cs typeface="Arial"/>
              </a:rPr>
              <a:t>his</a:t>
            </a:r>
            <a:r>
              <a:rPr sz="900" spc="-65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65" dirty="0">
                <a:solidFill>
                  <a:srgbClr val="686764"/>
                </a:solidFill>
                <a:latin typeface="Arial"/>
                <a:cs typeface="Arial"/>
              </a:rPr>
              <a:t>lifetime.</a:t>
            </a:r>
            <a:r>
              <a:rPr lang="en-US" sz="900" spc="65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lang="en-US" sz="900" i="1" spc="35" dirty="0">
                <a:solidFill>
                  <a:srgbClr val="1F85EA"/>
                </a:solidFill>
                <a:latin typeface="Arial"/>
                <a:cs typeface="Arial"/>
              </a:rPr>
              <a:t>- </a:t>
            </a:r>
            <a:r>
              <a:rPr sz="900" i="1" spc="20" dirty="0">
                <a:solidFill>
                  <a:srgbClr val="1F85EA"/>
                </a:solidFill>
                <a:latin typeface="Arial"/>
                <a:cs typeface="Arial"/>
              </a:rPr>
              <a:t>Prof.</a:t>
            </a:r>
            <a:r>
              <a:rPr sz="900" i="1" spc="-70" dirty="0">
                <a:solidFill>
                  <a:srgbClr val="1F85EA"/>
                </a:solidFill>
                <a:latin typeface="Arial"/>
                <a:cs typeface="Arial"/>
              </a:rPr>
              <a:t> </a:t>
            </a:r>
            <a:r>
              <a:rPr lang="en-US" sz="900" i="1" spc="40" dirty="0" err="1">
                <a:solidFill>
                  <a:srgbClr val="1F85EA"/>
                </a:solidFill>
                <a:latin typeface="Arial"/>
                <a:cs typeface="Arial"/>
              </a:rPr>
              <a:t>I</a:t>
            </a:r>
            <a:r>
              <a:rPr sz="900" i="1" spc="40" dirty="0" err="1">
                <a:solidFill>
                  <a:srgbClr val="1F85EA"/>
                </a:solidFill>
                <a:latin typeface="Arial"/>
                <a:cs typeface="Arial"/>
              </a:rPr>
              <a:t>bi</a:t>
            </a:r>
            <a:r>
              <a:rPr sz="900" i="1" spc="-70" dirty="0">
                <a:solidFill>
                  <a:srgbClr val="1F85EA"/>
                </a:solidFill>
                <a:latin typeface="Arial"/>
                <a:cs typeface="Arial"/>
              </a:rPr>
              <a:t> </a:t>
            </a:r>
            <a:r>
              <a:rPr sz="900" i="1" spc="45" dirty="0">
                <a:solidFill>
                  <a:srgbClr val="1F85EA"/>
                </a:solidFill>
                <a:latin typeface="Arial"/>
                <a:cs typeface="Arial"/>
              </a:rPr>
              <a:t>Aj</a:t>
            </a:r>
            <a:r>
              <a:rPr sz="1350" i="1" spc="67" baseline="3086" dirty="0">
                <a:solidFill>
                  <a:srgbClr val="1F85EA"/>
                </a:solidFill>
                <a:latin typeface="Arial"/>
                <a:cs typeface="Arial"/>
              </a:rPr>
              <a:t>ayi</a:t>
            </a:r>
            <a:endParaRPr sz="1350" baseline="3086" dirty="0">
              <a:latin typeface="Arial"/>
              <a:cs typeface="Arial"/>
            </a:endParaRPr>
          </a:p>
        </p:txBody>
      </p:sp>
      <p:sp>
        <p:nvSpPr>
          <p:cNvPr id="125" name="object 38">
            <a:extLst>
              <a:ext uri="{FF2B5EF4-FFF2-40B4-BE49-F238E27FC236}">
                <a16:creationId xmlns:a16="http://schemas.microsoft.com/office/drawing/2014/main" id="{D3C004A2-1339-6444-BA95-BE69E8D32FB0}"/>
              </a:ext>
            </a:extLst>
          </p:cNvPr>
          <p:cNvSpPr/>
          <p:nvPr/>
        </p:nvSpPr>
        <p:spPr>
          <a:xfrm>
            <a:off x="6358041" y="3675918"/>
            <a:ext cx="2892425" cy="1905"/>
          </a:xfrm>
          <a:custGeom>
            <a:avLst/>
            <a:gdLst/>
            <a:ahLst/>
            <a:cxnLst/>
            <a:rect l="l" t="t" r="r" b="b"/>
            <a:pathLst>
              <a:path w="2892425" h="1904">
                <a:moveTo>
                  <a:pt x="0" y="0"/>
                </a:moveTo>
                <a:lnTo>
                  <a:pt x="2892209" y="1574"/>
                </a:lnTo>
              </a:path>
            </a:pathLst>
          </a:custGeom>
          <a:ln w="25399">
            <a:solidFill>
              <a:srgbClr val="686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39">
            <a:extLst>
              <a:ext uri="{FF2B5EF4-FFF2-40B4-BE49-F238E27FC236}">
                <a16:creationId xmlns:a16="http://schemas.microsoft.com/office/drawing/2014/main" id="{EA7EE8A3-DDD2-5442-A6A6-0C2A6F4FD28E}"/>
              </a:ext>
            </a:extLst>
          </p:cNvPr>
          <p:cNvSpPr/>
          <p:nvPr/>
        </p:nvSpPr>
        <p:spPr>
          <a:xfrm>
            <a:off x="6698535" y="2831076"/>
            <a:ext cx="2584450" cy="635"/>
          </a:xfrm>
          <a:custGeom>
            <a:avLst/>
            <a:gdLst/>
            <a:ahLst/>
            <a:cxnLst/>
            <a:rect l="l" t="t" r="r" b="b"/>
            <a:pathLst>
              <a:path w="2584450" h="635">
                <a:moveTo>
                  <a:pt x="0" y="25"/>
                </a:moveTo>
                <a:lnTo>
                  <a:pt x="2584399" y="0"/>
                </a:lnTo>
              </a:path>
            </a:pathLst>
          </a:custGeom>
          <a:ln w="25400">
            <a:solidFill>
              <a:srgbClr val="686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40">
            <a:extLst>
              <a:ext uri="{FF2B5EF4-FFF2-40B4-BE49-F238E27FC236}">
                <a16:creationId xmlns:a16="http://schemas.microsoft.com/office/drawing/2014/main" id="{DB280917-E405-9F41-81D9-F5846888AD05}"/>
              </a:ext>
            </a:extLst>
          </p:cNvPr>
          <p:cNvSpPr/>
          <p:nvPr/>
        </p:nvSpPr>
        <p:spPr>
          <a:xfrm>
            <a:off x="5328615" y="3947172"/>
            <a:ext cx="934669" cy="10653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41">
            <a:extLst>
              <a:ext uri="{FF2B5EF4-FFF2-40B4-BE49-F238E27FC236}">
                <a16:creationId xmlns:a16="http://schemas.microsoft.com/office/drawing/2014/main" id="{5357A883-9C88-B349-B438-8D4239078551}"/>
              </a:ext>
            </a:extLst>
          </p:cNvPr>
          <p:cNvSpPr/>
          <p:nvPr/>
        </p:nvSpPr>
        <p:spPr>
          <a:xfrm>
            <a:off x="6356631" y="3828529"/>
            <a:ext cx="267970" cy="203835"/>
          </a:xfrm>
          <a:custGeom>
            <a:avLst/>
            <a:gdLst/>
            <a:ahLst/>
            <a:cxnLst/>
            <a:rect l="l" t="t" r="r" b="b"/>
            <a:pathLst>
              <a:path w="267970" h="203835">
                <a:moveTo>
                  <a:pt x="249389" y="0"/>
                </a:moveTo>
                <a:lnTo>
                  <a:pt x="204952" y="15824"/>
                </a:lnTo>
                <a:lnTo>
                  <a:pt x="167951" y="42824"/>
                </a:lnTo>
                <a:lnTo>
                  <a:pt x="150499" y="77479"/>
                </a:lnTo>
                <a:lnTo>
                  <a:pt x="148196" y="100939"/>
                </a:lnTo>
                <a:lnTo>
                  <a:pt x="148196" y="203746"/>
                </a:lnTo>
                <a:lnTo>
                  <a:pt x="267563" y="203746"/>
                </a:lnTo>
                <a:lnTo>
                  <a:pt x="267563" y="86245"/>
                </a:lnTo>
                <a:lnTo>
                  <a:pt x="217360" y="86245"/>
                </a:lnTo>
                <a:lnTo>
                  <a:pt x="217360" y="79121"/>
                </a:lnTo>
                <a:lnTo>
                  <a:pt x="238137" y="45783"/>
                </a:lnTo>
                <a:lnTo>
                  <a:pt x="267296" y="32029"/>
                </a:lnTo>
                <a:lnTo>
                  <a:pt x="249389" y="0"/>
                </a:lnTo>
                <a:close/>
              </a:path>
              <a:path w="267970" h="203835">
                <a:moveTo>
                  <a:pt x="101460" y="0"/>
                </a:moveTo>
                <a:lnTo>
                  <a:pt x="57002" y="15824"/>
                </a:lnTo>
                <a:lnTo>
                  <a:pt x="19783" y="42824"/>
                </a:lnTo>
                <a:lnTo>
                  <a:pt x="2297" y="77479"/>
                </a:lnTo>
                <a:lnTo>
                  <a:pt x="0" y="100939"/>
                </a:lnTo>
                <a:lnTo>
                  <a:pt x="0" y="203746"/>
                </a:lnTo>
                <a:lnTo>
                  <a:pt x="119621" y="203746"/>
                </a:lnTo>
                <a:lnTo>
                  <a:pt x="119621" y="86245"/>
                </a:lnTo>
                <a:lnTo>
                  <a:pt x="69151" y="86245"/>
                </a:lnTo>
                <a:lnTo>
                  <a:pt x="69151" y="79121"/>
                </a:lnTo>
                <a:lnTo>
                  <a:pt x="89928" y="45783"/>
                </a:lnTo>
                <a:lnTo>
                  <a:pt x="119087" y="32029"/>
                </a:lnTo>
                <a:lnTo>
                  <a:pt x="101460" y="0"/>
                </a:lnTo>
                <a:close/>
              </a:path>
            </a:pathLst>
          </a:custGeom>
          <a:solidFill>
            <a:srgbClr val="1F8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42">
            <a:extLst>
              <a:ext uri="{FF2B5EF4-FFF2-40B4-BE49-F238E27FC236}">
                <a16:creationId xmlns:a16="http://schemas.microsoft.com/office/drawing/2014/main" id="{EDDF4799-1027-CD46-8EF5-1E02991771C1}"/>
              </a:ext>
            </a:extLst>
          </p:cNvPr>
          <p:cNvSpPr txBox="1"/>
          <p:nvPr/>
        </p:nvSpPr>
        <p:spPr>
          <a:xfrm>
            <a:off x="6343631" y="4092126"/>
            <a:ext cx="2922270" cy="7160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2899"/>
              </a:lnSpc>
              <a:spcBef>
                <a:spcPts val="95"/>
              </a:spcBef>
            </a:pP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Benno,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was a </a:t>
            </a: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prolific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researcher </a:t>
            </a:r>
            <a:r>
              <a:rPr sz="900" b="1" spc="15" dirty="0">
                <a:solidFill>
                  <a:srgbClr val="686764"/>
                </a:solidFill>
                <a:latin typeface="Myriad Pro"/>
                <a:cs typeface="Myriad Pro"/>
              </a:rPr>
              <a:t>on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economic </a:t>
            </a: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reform, governance </a:t>
            </a:r>
            <a:r>
              <a:rPr sz="900" b="1" spc="15" dirty="0">
                <a:solidFill>
                  <a:srgbClr val="686764"/>
                </a:solidFill>
                <a:latin typeface="Myriad Pro"/>
                <a:cs typeface="Myriad Pro"/>
              </a:rPr>
              <a:t>and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growth in </a:t>
            </a: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Africa.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His </a:t>
            </a: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central </a:t>
            </a:r>
            <a:r>
              <a:rPr sz="900" b="1" spc="15" dirty="0">
                <a:solidFill>
                  <a:srgbClr val="686764"/>
                </a:solidFill>
                <a:latin typeface="Myriad Pro"/>
                <a:cs typeface="Myriad Pro"/>
              </a:rPr>
              <a:t>theme </a:t>
            </a:r>
            <a:r>
              <a:rPr sz="1350" b="1" spc="15" baseline="3086" dirty="0">
                <a:solidFill>
                  <a:srgbClr val="686764"/>
                </a:solidFill>
                <a:latin typeface="Myriad Pro"/>
                <a:cs typeface="Myriad Pro"/>
              </a:rPr>
              <a:t>was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the vital importance of </a:t>
            </a: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creating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an enabling environment </a:t>
            </a: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for </a:t>
            </a:r>
            <a:r>
              <a:rPr sz="900" b="1" spc="10" dirty="0">
                <a:solidFill>
                  <a:srgbClr val="686764"/>
                </a:solidFill>
                <a:latin typeface="Myriad Pro"/>
                <a:cs typeface="Myriad Pro"/>
              </a:rPr>
              <a:t>growth </a:t>
            </a:r>
            <a:r>
              <a:rPr sz="900" b="1" spc="15" dirty="0">
                <a:solidFill>
                  <a:srgbClr val="686764"/>
                </a:solidFill>
                <a:latin typeface="Myriad Pro"/>
                <a:cs typeface="Myriad Pro"/>
              </a:rPr>
              <a:t>and</a:t>
            </a:r>
            <a:r>
              <a:rPr sz="900" b="1" spc="-30" dirty="0">
                <a:solidFill>
                  <a:srgbClr val="686764"/>
                </a:solidFill>
                <a:latin typeface="Myriad Pro"/>
                <a:cs typeface="Myriad Pro"/>
              </a:rPr>
              <a:t> </a:t>
            </a:r>
            <a:r>
              <a:rPr sz="900" b="1" spc="5" dirty="0">
                <a:solidFill>
                  <a:srgbClr val="686764"/>
                </a:solidFill>
                <a:latin typeface="Myriad Pro"/>
                <a:cs typeface="Myriad Pro"/>
              </a:rPr>
              <a:t>transformation.</a:t>
            </a:r>
            <a:r>
              <a:rPr lang="en-US" sz="900" b="1" spc="5" dirty="0">
                <a:solidFill>
                  <a:srgbClr val="686764"/>
                </a:solidFill>
                <a:latin typeface="Myriad Pro"/>
                <a:cs typeface="Myriad Pro"/>
              </a:rPr>
              <a:t>  </a:t>
            </a:r>
            <a:r>
              <a:rPr lang="en-US" sz="900" i="1" spc="35" dirty="0">
                <a:solidFill>
                  <a:srgbClr val="1F85EA"/>
                </a:solidFill>
                <a:latin typeface="Arial"/>
                <a:cs typeface="Arial"/>
              </a:rPr>
              <a:t>-</a:t>
            </a:r>
            <a:r>
              <a:rPr sz="900" i="1" spc="-75" dirty="0">
                <a:solidFill>
                  <a:srgbClr val="1F85EA"/>
                </a:solidFill>
                <a:latin typeface="Arial"/>
                <a:cs typeface="Arial"/>
              </a:rPr>
              <a:t> </a:t>
            </a:r>
            <a:r>
              <a:rPr sz="900" i="1" spc="20" dirty="0">
                <a:solidFill>
                  <a:srgbClr val="1F85EA"/>
                </a:solidFill>
                <a:latin typeface="Arial"/>
                <a:cs typeface="Arial"/>
              </a:rPr>
              <a:t>Prof.</a:t>
            </a:r>
            <a:r>
              <a:rPr sz="900" i="1" spc="-70" dirty="0">
                <a:solidFill>
                  <a:srgbClr val="1F85EA"/>
                </a:solidFill>
                <a:latin typeface="Arial"/>
                <a:cs typeface="Arial"/>
              </a:rPr>
              <a:t> </a:t>
            </a:r>
            <a:r>
              <a:rPr sz="900" i="1" spc="20" dirty="0">
                <a:solidFill>
                  <a:srgbClr val="1F85EA"/>
                </a:solidFill>
                <a:latin typeface="Arial"/>
                <a:cs typeface="Arial"/>
              </a:rPr>
              <a:t>Stephen</a:t>
            </a:r>
            <a:r>
              <a:rPr sz="900" i="1" spc="-70" dirty="0">
                <a:solidFill>
                  <a:srgbClr val="1F85EA"/>
                </a:solidFill>
                <a:latin typeface="Arial"/>
                <a:cs typeface="Arial"/>
              </a:rPr>
              <a:t> </a:t>
            </a:r>
            <a:r>
              <a:rPr sz="900" i="1" spc="30" dirty="0">
                <a:solidFill>
                  <a:srgbClr val="1F85EA"/>
                </a:solidFill>
                <a:latin typeface="Arial"/>
                <a:cs typeface="Arial"/>
              </a:rPr>
              <a:t>O</a:t>
            </a:r>
            <a:r>
              <a:rPr lang="en-US" sz="900" i="1" spc="30" dirty="0">
                <a:solidFill>
                  <a:srgbClr val="1F85EA"/>
                </a:solidFill>
                <a:latin typeface="Arial"/>
                <a:cs typeface="Arial"/>
              </a:rPr>
              <a:t>’Co</a:t>
            </a:r>
            <a:r>
              <a:rPr sz="900" i="1" spc="30" dirty="0">
                <a:solidFill>
                  <a:srgbClr val="1F85EA"/>
                </a:solidFill>
                <a:latin typeface="Arial"/>
                <a:cs typeface="Arial"/>
              </a:rPr>
              <a:t>nnell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30" name="object 43">
            <a:extLst>
              <a:ext uri="{FF2B5EF4-FFF2-40B4-BE49-F238E27FC236}">
                <a16:creationId xmlns:a16="http://schemas.microsoft.com/office/drawing/2014/main" id="{FDE42288-3B12-0744-8080-1486F4AF2418}"/>
              </a:ext>
            </a:extLst>
          </p:cNvPr>
          <p:cNvSpPr/>
          <p:nvPr/>
        </p:nvSpPr>
        <p:spPr>
          <a:xfrm>
            <a:off x="6358041" y="5012544"/>
            <a:ext cx="2892425" cy="1905"/>
          </a:xfrm>
          <a:custGeom>
            <a:avLst/>
            <a:gdLst/>
            <a:ahLst/>
            <a:cxnLst/>
            <a:rect l="l" t="t" r="r" b="b"/>
            <a:pathLst>
              <a:path w="2892425" h="1904">
                <a:moveTo>
                  <a:pt x="0" y="0"/>
                </a:moveTo>
                <a:lnTo>
                  <a:pt x="2892209" y="1574"/>
                </a:lnTo>
              </a:path>
            </a:pathLst>
          </a:custGeom>
          <a:ln w="25399">
            <a:solidFill>
              <a:srgbClr val="686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44">
            <a:extLst>
              <a:ext uri="{FF2B5EF4-FFF2-40B4-BE49-F238E27FC236}">
                <a16:creationId xmlns:a16="http://schemas.microsoft.com/office/drawing/2014/main" id="{34203A27-B0C1-F64D-8CD7-38A1EC239BB1}"/>
              </a:ext>
            </a:extLst>
          </p:cNvPr>
          <p:cNvSpPr/>
          <p:nvPr/>
        </p:nvSpPr>
        <p:spPr>
          <a:xfrm>
            <a:off x="6698535" y="4033713"/>
            <a:ext cx="2584450" cy="635"/>
          </a:xfrm>
          <a:custGeom>
            <a:avLst/>
            <a:gdLst/>
            <a:ahLst/>
            <a:cxnLst/>
            <a:rect l="l" t="t" r="r" b="b"/>
            <a:pathLst>
              <a:path w="2584450" h="635">
                <a:moveTo>
                  <a:pt x="0" y="25"/>
                </a:moveTo>
                <a:lnTo>
                  <a:pt x="2584399" y="0"/>
                </a:lnTo>
              </a:path>
            </a:pathLst>
          </a:custGeom>
          <a:ln w="25400">
            <a:solidFill>
              <a:srgbClr val="686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45">
            <a:extLst>
              <a:ext uri="{FF2B5EF4-FFF2-40B4-BE49-F238E27FC236}">
                <a16:creationId xmlns:a16="http://schemas.microsoft.com/office/drawing/2014/main" id="{7DFF4C3F-BBA6-0F44-9045-91DA643D0371}"/>
              </a:ext>
            </a:extLst>
          </p:cNvPr>
          <p:cNvSpPr/>
          <p:nvPr/>
        </p:nvSpPr>
        <p:spPr>
          <a:xfrm>
            <a:off x="5328615" y="5267452"/>
            <a:ext cx="934669" cy="10653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46">
            <a:extLst>
              <a:ext uri="{FF2B5EF4-FFF2-40B4-BE49-F238E27FC236}">
                <a16:creationId xmlns:a16="http://schemas.microsoft.com/office/drawing/2014/main" id="{85F1E8EA-2BEA-3A4D-A51B-C9C1CABF61B9}"/>
              </a:ext>
            </a:extLst>
          </p:cNvPr>
          <p:cNvSpPr/>
          <p:nvPr/>
        </p:nvSpPr>
        <p:spPr>
          <a:xfrm>
            <a:off x="6356631" y="5148820"/>
            <a:ext cx="267970" cy="203835"/>
          </a:xfrm>
          <a:custGeom>
            <a:avLst/>
            <a:gdLst/>
            <a:ahLst/>
            <a:cxnLst/>
            <a:rect l="l" t="t" r="r" b="b"/>
            <a:pathLst>
              <a:path w="267970" h="203835">
                <a:moveTo>
                  <a:pt x="249389" y="0"/>
                </a:moveTo>
                <a:lnTo>
                  <a:pt x="204952" y="15824"/>
                </a:lnTo>
                <a:lnTo>
                  <a:pt x="167951" y="42814"/>
                </a:lnTo>
                <a:lnTo>
                  <a:pt x="150499" y="77469"/>
                </a:lnTo>
                <a:lnTo>
                  <a:pt x="148196" y="100939"/>
                </a:lnTo>
                <a:lnTo>
                  <a:pt x="148196" y="203746"/>
                </a:lnTo>
                <a:lnTo>
                  <a:pt x="267563" y="203746"/>
                </a:lnTo>
                <a:lnTo>
                  <a:pt x="267563" y="86232"/>
                </a:lnTo>
                <a:lnTo>
                  <a:pt x="217360" y="86232"/>
                </a:lnTo>
                <a:lnTo>
                  <a:pt x="217360" y="79120"/>
                </a:lnTo>
                <a:lnTo>
                  <a:pt x="238137" y="45783"/>
                </a:lnTo>
                <a:lnTo>
                  <a:pt x="267296" y="32029"/>
                </a:lnTo>
                <a:lnTo>
                  <a:pt x="249389" y="0"/>
                </a:lnTo>
                <a:close/>
              </a:path>
              <a:path w="267970" h="203835">
                <a:moveTo>
                  <a:pt x="101460" y="0"/>
                </a:moveTo>
                <a:lnTo>
                  <a:pt x="57002" y="15824"/>
                </a:lnTo>
                <a:lnTo>
                  <a:pt x="19783" y="42814"/>
                </a:lnTo>
                <a:lnTo>
                  <a:pt x="2297" y="77469"/>
                </a:lnTo>
                <a:lnTo>
                  <a:pt x="0" y="100939"/>
                </a:lnTo>
                <a:lnTo>
                  <a:pt x="0" y="203746"/>
                </a:lnTo>
                <a:lnTo>
                  <a:pt x="119621" y="203746"/>
                </a:lnTo>
                <a:lnTo>
                  <a:pt x="119621" y="86232"/>
                </a:lnTo>
                <a:lnTo>
                  <a:pt x="69151" y="86232"/>
                </a:lnTo>
                <a:lnTo>
                  <a:pt x="69151" y="79120"/>
                </a:lnTo>
                <a:lnTo>
                  <a:pt x="89928" y="45783"/>
                </a:lnTo>
                <a:lnTo>
                  <a:pt x="119087" y="32029"/>
                </a:lnTo>
                <a:lnTo>
                  <a:pt x="101460" y="0"/>
                </a:lnTo>
                <a:close/>
              </a:path>
            </a:pathLst>
          </a:custGeom>
          <a:solidFill>
            <a:srgbClr val="1F8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47">
            <a:extLst>
              <a:ext uri="{FF2B5EF4-FFF2-40B4-BE49-F238E27FC236}">
                <a16:creationId xmlns:a16="http://schemas.microsoft.com/office/drawing/2014/main" id="{9D379FD5-82E6-6B4A-816D-BD5B49A9DD03}"/>
              </a:ext>
            </a:extLst>
          </p:cNvPr>
          <p:cNvSpPr txBox="1"/>
          <p:nvPr/>
        </p:nvSpPr>
        <p:spPr>
          <a:xfrm>
            <a:off x="6343641" y="5465402"/>
            <a:ext cx="4614545" cy="731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2899"/>
              </a:lnSpc>
              <a:spcBef>
                <a:spcPts val="95"/>
              </a:spcBef>
            </a:pPr>
            <a:r>
              <a:rPr sz="900" spc="40" dirty="0">
                <a:solidFill>
                  <a:srgbClr val="686764"/>
                </a:solidFill>
                <a:latin typeface="Arial"/>
                <a:cs typeface="Arial"/>
              </a:rPr>
              <a:t>The </a:t>
            </a:r>
            <a:r>
              <a:rPr sz="900" spc="-15" dirty="0">
                <a:solidFill>
                  <a:srgbClr val="686764"/>
                </a:solidFill>
                <a:latin typeface="Arial"/>
                <a:cs typeface="Arial"/>
              </a:rPr>
              <a:t>AERC </a:t>
            </a:r>
            <a:r>
              <a:rPr sz="900" spc="40" dirty="0">
                <a:solidFill>
                  <a:srgbClr val="686764"/>
                </a:solidFill>
                <a:latin typeface="Arial"/>
                <a:cs typeface="Arial"/>
              </a:rPr>
              <a:t>came </a:t>
            </a:r>
            <a:r>
              <a:rPr sz="900" spc="85" dirty="0">
                <a:solidFill>
                  <a:srgbClr val="686764"/>
                </a:solidFill>
                <a:latin typeface="Arial"/>
                <a:cs typeface="Arial"/>
              </a:rPr>
              <a:t>into </a:t>
            </a:r>
            <a:r>
              <a:rPr sz="900" spc="65" dirty="0">
                <a:solidFill>
                  <a:srgbClr val="686764"/>
                </a:solidFill>
                <a:latin typeface="Arial"/>
                <a:cs typeface="Arial"/>
              </a:rPr>
              <a:t>its own, </a:t>
            </a:r>
            <a:r>
              <a:rPr sz="900" spc="75" dirty="0">
                <a:solidFill>
                  <a:srgbClr val="686764"/>
                </a:solidFill>
                <a:latin typeface="Arial"/>
                <a:cs typeface="Arial"/>
              </a:rPr>
              <a:t>under </a:t>
            </a:r>
            <a:r>
              <a:rPr sz="900" spc="45" dirty="0">
                <a:solidFill>
                  <a:srgbClr val="686764"/>
                </a:solidFill>
                <a:latin typeface="Arial"/>
                <a:cs typeface="Arial"/>
              </a:rPr>
              <a:t>Benno's </a:t>
            </a:r>
            <a:r>
              <a:rPr sz="900" spc="55" dirty="0">
                <a:solidFill>
                  <a:srgbClr val="686764"/>
                </a:solidFill>
                <a:latin typeface="Arial"/>
                <a:cs typeface="Arial"/>
              </a:rPr>
              <a:t>ste</a:t>
            </a:r>
            <a:r>
              <a:rPr sz="1350" spc="82" baseline="3086" dirty="0">
                <a:solidFill>
                  <a:srgbClr val="686764"/>
                </a:solidFill>
                <a:latin typeface="Arial"/>
                <a:cs typeface="Arial"/>
              </a:rPr>
              <a:t>wardship. </a:t>
            </a:r>
            <a:r>
              <a:rPr sz="1350" spc="52" baseline="3086" dirty="0">
                <a:solidFill>
                  <a:srgbClr val="686764"/>
                </a:solidFill>
                <a:latin typeface="Arial"/>
                <a:cs typeface="Arial"/>
              </a:rPr>
              <a:t>He </a:t>
            </a:r>
            <a:r>
              <a:rPr sz="1350" spc="75" baseline="3086" dirty="0">
                <a:solidFill>
                  <a:srgbClr val="686764"/>
                </a:solidFill>
                <a:latin typeface="Arial"/>
                <a:cs typeface="Arial"/>
              </a:rPr>
              <a:t>gave </a:t>
            </a:r>
            <a:r>
              <a:rPr sz="1350" spc="104" baseline="3086" dirty="0">
                <a:solidFill>
                  <a:srgbClr val="686764"/>
                </a:solidFill>
                <a:latin typeface="Arial"/>
                <a:cs typeface="Arial"/>
              </a:rPr>
              <a:t>leading </a:t>
            </a:r>
            <a:r>
              <a:rPr sz="1350" spc="142" baseline="3086" dirty="0">
                <a:solidFill>
                  <a:srgbClr val="686764"/>
                </a:solidFill>
                <a:latin typeface="Arial"/>
                <a:cs typeface="Arial"/>
              </a:rPr>
              <a:t>to  </a:t>
            </a:r>
            <a:r>
              <a:rPr sz="900" spc="70" dirty="0">
                <a:solidFill>
                  <a:srgbClr val="686764"/>
                </a:solidFill>
                <a:latin typeface="Arial"/>
                <a:cs typeface="Arial"/>
              </a:rPr>
              <a:t>something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85" dirty="0">
                <a:solidFill>
                  <a:srgbClr val="686764"/>
                </a:solidFill>
                <a:latin typeface="Arial"/>
                <a:cs typeface="Arial"/>
              </a:rPr>
              <a:t>that</a:t>
            </a:r>
            <a:r>
              <a:rPr sz="900" spc="-55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40" dirty="0">
                <a:solidFill>
                  <a:srgbClr val="686764"/>
                </a:solidFill>
                <a:latin typeface="Arial"/>
                <a:cs typeface="Arial"/>
              </a:rPr>
              <a:t>so</a:t>
            </a:r>
            <a:r>
              <a:rPr sz="900" spc="-55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70" dirty="0">
                <a:solidFill>
                  <a:srgbClr val="686764"/>
                </a:solidFill>
                <a:latin typeface="Arial"/>
                <a:cs typeface="Arial"/>
              </a:rPr>
              <a:t>many</a:t>
            </a:r>
            <a:r>
              <a:rPr sz="900" spc="-55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90" dirty="0">
                <a:solidFill>
                  <a:srgbClr val="686764"/>
                </a:solidFill>
                <a:latin typeface="Arial"/>
                <a:cs typeface="Arial"/>
              </a:rPr>
              <a:t>of</a:t>
            </a:r>
            <a:r>
              <a:rPr sz="900" spc="-55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40" dirty="0">
                <a:solidFill>
                  <a:srgbClr val="686764"/>
                </a:solidFill>
                <a:latin typeface="Arial"/>
                <a:cs typeface="Arial"/>
              </a:rPr>
              <a:t>us</a:t>
            </a:r>
            <a:r>
              <a:rPr sz="900" spc="-55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85" dirty="0">
                <a:solidFill>
                  <a:srgbClr val="686764"/>
                </a:solidFill>
                <a:latin typeface="Arial"/>
                <a:cs typeface="Arial"/>
              </a:rPr>
              <a:t>talk</a:t>
            </a:r>
            <a:r>
              <a:rPr sz="900" spc="-55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85" dirty="0">
                <a:solidFill>
                  <a:srgbClr val="686764"/>
                </a:solidFill>
                <a:latin typeface="Arial"/>
                <a:cs typeface="Arial"/>
              </a:rPr>
              <a:t>about</a:t>
            </a:r>
            <a:r>
              <a:rPr sz="900" spc="-55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35" dirty="0">
                <a:solidFill>
                  <a:srgbClr val="686764"/>
                </a:solidFill>
                <a:latin typeface="Arial"/>
                <a:cs typeface="Arial"/>
              </a:rPr>
              <a:t>a</a:t>
            </a:r>
            <a:r>
              <a:rPr sz="900" spc="-55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70" dirty="0">
                <a:solidFill>
                  <a:srgbClr val="686764"/>
                </a:solidFill>
                <a:latin typeface="Arial"/>
                <a:cs typeface="Arial"/>
              </a:rPr>
              <a:t>lot,</a:t>
            </a:r>
            <a:r>
              <a:rPr sz="900" spc="-55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1350" spc="104" baseline="3086" dirty="0">
                <a:solidFill>
                  <a:srgbClr val="686764"/>
                </a:solidFill>
                <a:latin typeface="Arial"/>
                <a:cs typeface="Arial"/>
              </a:rPr>
              <a:t>which</a:t>
            </a:r>
            <a:r>
              <a:rPr sz="1350" spc="-89" baseline="3086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1350" spc="60" baseline="3086" dirty="0">
                <a:solidFill>
                  <a:srgbClr val="686764"/>
                </a:solidFill>
                <a:latin typeface="Arial"/>
                <a:cs typeface="Arial"/>
              </a:rPr>
              <a:t>is</a:t>
            </a:r>
            <a:r>
              <a:rPr sz="1350" spc="-82" baseline="3086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1350" spc="97" baseline="3086" dirty="0">
                <a:solidFill>
                  <a:srgbClr val="686764"/>
                </a:solidFill>
                <a:latin typeface="Arial"/>
                <a:cs typeface="Arial"/>
              </a:rPr>
              <a:t>Southern</a:t>
            </a:r>
            <a:r>
              <a:rPr sz="1350" spc="-82" baseline="3086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1350" spc="52" baseline="3086" dirty="0">
                <a:solidFill>
                  <a:srgbClr val="686764"/>
                </a:solidFill>
                <a:latin typeface="Arial"/>
                <a:cs typeface="Arial"/>
              </a:rPr>
              <a:t>voices,</a:t>
            </a:r>
            <a:r>
              <a:rPr sz="1350" spc="-82" baseline="3086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1350" spc="82" baseline="3086" dirty="0">
                <a:solidFill>
                  <a:srgbClr val="686764"/>
                </a:solidFill>
                <a:latin typeface="Arial"/>
                <a:cs typeface="Arial"/>
              </a:rPr>
              <a:t>capacity  </a:t>
            </a:r>
            <a:r>
              <a:rPr sz="900" spc="75" dirty="0">
                <a:solidFill>
                  <a:srgbClr val="686764"/>
                </a:solidFill>
                <a:latin typeface="Arial"/>
                <a:cs typeface="Arial"/>
              </a:rPr>
              <a:t>building,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75" dirty="0">
                <a:solidFill>
                  <a:srgbClr val="686764"/>
                </a:solidFill>
                <a:latin typeface="Arial"/>
                <a:cs typeface="Arial"/>
              </a:rPr>
              <a:t>developing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55" dirty="0">
                <a:solidFill>
                  <a:srgbClr val="686764"/>
                </a:solidFill>
                <a:latin typeface="Arial"/>
                <a:cs typeface="Arial"/>
              </a:rPr>
              <a:t>countries,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85" dirty="0">
                <a:solidFill>
                  <a:srgbClr val="686764"/>
                </a:solidFill>
                <a:latin typeface="Arial"/>
                <a:cs typeface="Arial"/>
              </a:rPr>
              <a:t>holding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95" dirty="0">
                <a:solidFill>
                  <a:srgbClr val="686764"/>
                </a:solidFill>
                <a:latin typeface="Arial"/>
                <a:cs typeface="Arial"/>
              </a:rPr>
              <a:t>up</a:t>
            </a:r>
            <a:r>
              <a:rPr sz="900" spc="-55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80" dirty="0">
                <a:solidFill>
                  <a:srgbClr val="686764"/>
                </a:solidFill>
                <a:latin typeface="Arial"/>
                <a:cs typeface="Arial"/>
              </a:rPr>
              <a:t>th</a:t>
            </a:r>
            <a:r>
              <a:rPr sz="1350" spc="120" baseline="3086" dirty="0">
                <a:solidFill>
                  <a:srgbClr val="686764"/>
                </a:solidFill>
                <a:latin typeface="Arial"/>
                <a:cs typeface="Arial"/>
              </a:rPr>
              <a:t>eir</a:t>
            </a:r>
            <a:r>
              <a:rPr sz="1350" spc="-89" baseline="3086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1350" spc="127" baseline="3086" dirty="0">
                <a:solidFill>
                  <a:srgbClr val="686764"/>
                </a:solidFill>
                <a:latin typeface="Arial"/>
                <a:cs typeface="Arial"/>
              </a:rPr>
              <a:t>own</a:t>
            </a:r>
            <a:r>
              <a:rPr sz="1350" spc="-89" baseline="3086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1350" spc="104" baseline="3086" dirty="0">
                <a:solidFill>
                  <a:srgbClr val="686764"/>
                </a:solidFill>
                <a:latin typeface="Arial"/>
                <a:cs typeface="Arial"/>
              </a:rPr>
              <a:t>when</a:t>
            </a:r>
            <a:r>
              <a:rPr sz="1350" spc="-89" baseline="3086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1350" spc="104" baseline="3086" dirty="0">
                <a:solidFill>
                  <a:srgbClr val="686764"/>
                </a:solidFill>
                <a:latin typeface="Arial"/>
                <a:cs typeface="Arial"/>
              </a:rPr>
              <a:t>dealing</a:t>
            </a:r>
            <a:r>
              <a:rPr sz="1350" spc="-89" baseline="3086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1350" spc="142" baseline="3086" dirty="0">
                <a:solidFill>
                  <a:srgbClr val="686764"/>
                </a:solidFill>
                <a:latin typeface="Arial"/>
                <a:cs typeface="Arial"/>
              </a:rPr>
              <a:t>with</a:t>
            </a:r>
            <a:r>
              <a:rPr sz="1350" spc="-82" baseline="3086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1350" spc="112" baseline="3086" dirty="0">
                <a:solidFill>
                  <a:srgbClr val="686764"/>
                </a:solidFill>
                <a:latin typeface="Arial"/>
                <a:cs typeface="Arial"/>
              </a:rPr>
              <a:t>the</a:t>
            </a:r>
            <a:r>
              <a:rPr sz="1350" spc="-89" baseline="3086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1350" spc="112" baseline="3086" dirty="0">
                <a:solidFill>
                  <a:srgbClr val="686764"/>
                </a:solidFill>
                <a:latin typeface="Arial"/>
                <a:cs typeface="Arial"/>
              </a:rPr>
              <a:t>very  </a:t>
            </a:r>
            <a:r>
              <a:rPr sz="900" spc="65" dirty="0">
                <a:solidFill>
                  <a:srgbClr val="686764"/>
                </a:solidFill>
                <a:latin typeface="Arial"/>
                <a:cs typeface="Arial"/>
              </a:rPr>
              <a:t>complex</a:t>
            </a:r>
            <a:r>
              <a:rPr sz="900" spc="-65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55" dirty="0">
                <a:solidFill>
                  <a:srgbClr val="686764"/>
                </a:solidFill>
                <a:latin typeface="Arial"/>
                <a:cs typeface="Arial"/>
              </a:rPr>
              <a:t>economic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75" dirty="0">
                <a:solidFill>
                  <a:srgbClr val="686764"/>
                </a:solidFill>
                <a:latin typeface="Arial"/>
                <a:cs typeface="Arial"/>
              </a:rPr>
              <a:t>and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80" dirty="0">
                <a:solidFill>
                  <a:srgbClr val="686764"/>
                </a:solidFill>
                <a:latin typeface="Arial"/>
                <a:cs typeface="Arial"/>
              </a:rPr>
              <a:t>other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75" dirty="0">
                <a:solidFill>
                  <a:srgbClr val="686764"/>
                </a:solidFill>
                <a:latin typeface="Arial"/>
                <a:cs typeface="Arial"/>
              </a:rPr>
              <a:t>policy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686764"/>
                </a:solidFill>
                <a:latin typeface="Arial"/>
                <a:cs typeface="Arial"/>
              </a:rPr>
              <a:t>issues</a:t>
            </a:r>
            <a:r>
              <a:rPr sz="900" spc="-60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900" spc="85" dirty="0">
                <a:solidFill>
                  <a:srgbClr val="686764"/>
                </a:solidFill>
                <a:latin typeface="Arial"/>
                <a:cs typeface="Arial"/>
              </a:rPr>
              <a:t>tha</a:t>
            </a:r>
            <a:r>
              <a:rPr sz="1350" spc="127" baseline="3086" dirty="0">
                <a:solidFill>
                  <a:srgbClr val="686764"/>
                </a:solidFill>
                <a:latin typeface="Arial"/>
                <a:cs typeface="Arial"/>
              </a:rPr>
              <a:t>t</a:t>
            </a:r>
            <a:r>
              <a:rPr sz="1350" spc="-89" baseline="3086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1350" spc="112" baseline="3086" dirty="0">
                <a:solidFill>
                  <a:srgbClr val="686764"/>
                </a:solidFill>
                <a:latin typeface="Arial"/>
                <a:cs typeface="Arial"/>
              </a:rPr>
              <a:t>they</a:t>
            </a:r>
            <a:r>
              <a:rPr sz="1350" spc="-89" baseline="3086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1350" spc="112" baseline="3086" dirty="0">
                <a:solidFill>
                  <a:srgbClr val="686764"/>
                </a:solidFill>
                <a:latin typeface="Arial"/>
                <a:cs typeface="Arial"/>
              </a:rPr>
              <a:t>must</a:t>
            </a:r>
            <a:r>
              <a:rPr sz="1350" spc="-89" baseline="3086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1350" spc="104" baseline="3086" dirty="0">
                <a:solidFill>
                  <a:srgbClr val="686764"/>
                </a:solidFill>
                <a:latin typeface="Arial"/>
                <a:cs typeface="Arial"/>
              </a:rPr>
              <a:t>grapple</a:t>
            </a:r>
            <a:r>
              <a:rPr sz="1350" spc="-89" baseline="3086" dirty="0">
                <a:solidFill>
                  <a:srgbClr val="686764"/>
                </a:solidFill>
                <a:latin typeface="Arial"/>
                <a:cs typeface="Arial"/>
              </a:rPr>
              <a:t> </a:t>
            </a:r>
            <a:r>
              <a:rPr sz="1350" spc="120" baseline="3086" dirty="0">
                <a:solidFill>
                  <a:srgbClr val="686764"/>
                </a:solidFill>
                <a:latin typeface="Arial"/>
                <a:cs typeface="Arial"/>
              </a:rPr>
              <a:t>with.</a:t>
            </a:r>
            <a:endParaRPr sz="1350" baseline="3086" dirty="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0"/>
              </a:spcBef>
            </a:pPr>
            <a:r>
              <a:rPr lang="en-US" sz="900" i="1" spc="35" dirty="0">
                <a:solidFill>
                  <a:srgbClr val="1F85EA"/>
                </a:solidFill>
                <a:latin typeface="Arial"/>
                <a:cs typeface="Arial"/>
              </a:rPr>
              <a:t>-</a:t>
            </a:r>
            <a:r>
              <a:rPr sz="900" i="1" spc="-75" dirty="0">
                <a:solidFill>
                  <a:srgbClr val="1F85EA"/>
                </a:solidFill>
                <a:latin typeface="Arial"/>
                <a:cs typeface="Arial"/>
              </a:rPr>
              <a:t> </a:t>
            </a:r>
            <a:r>
              <a:rPr sz="900" i="1" spc="20" dirty="0">
                <a:solidFill>
                  <a:srgbClr val="1F85EA"/>
                </a:solidFill>
                <a:latin typeface="Arial"/>
                <a:cs typeface="Arial"/>
              </a:rPr>
              <a:t>Dr.</a:t>
            </a:r>
            <a:r>
              <a:rPr sz="900" i="1" spc="-70" dirty="0">
                <a:solidFill>
                  <a:srgbClr val="1F85EA"/>
                </a:solidFill>
                <a:latin typeface="Arial"/>
                <a:cs typeface="Arial"/>
              </a:rPr>
              <a:t> </a:t>
            </a:r>
            <a:r>
              <a:rPr sz="900" i="1" spc="40" dirty="0">
                <a:solidFill>
                  <a:srgbClr val="1F85EA"/>
                </a:solidFill>
                <a:latin typeface="Arial"/>
                <a:cs typeface="Arial"/>
              </a:rPr>
              <a:t>Rohinton</a:t>
            </a:r>
            <a:r>
              <a:rPr sz="900" i="1" spc="-70" dirty="0">
                <a:solidFill>
                  <a:srgbClr val="1F85EA"/>
                </a:solidFill>
                <a:latin typeface="Arial"/>
                <a:cs typeface="Arial"/>
              </a:rPr>
              <a:t> </a:t>
            </a:r>
            <a:r>
              <a:rPr sz="900" i="1" spc="45" dirty="0">
                <a:solidFill>
                  <a:srgbClr val="1F85EA"/>
                </a:solidFill>
                <a:latin typeface="Arial"/>
                <a:cs typeface="Arial"/>
              </a:rPr>
              <a:t>Medhora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35" name="object 48">
            <a:extLst>
              <a:ext uri="{FF2B5EF4-FFF2-40B4-BE49-F238E27FC236}">
                <a16:creationId xmlns:a16="http://schemas.microsoft.com/office/drawing/2014/main" id="{CDFD8329-F267-A84D-BE90-5A0FC4DD660A}"/>
              </a:ext>
            </a:extLst>
          </p:cNvPr>
          <p:cNvSpPr/>
          <p:nvPr/>
        </p:nvSpPr>
        <p:spPr>
          <a:xfrm>
            <a:off x="6358041" y="6331908"/>
            <a:ext cx="4923790" cy="1270"/>
          </a:xfrm>
          <a:custGeom>
            <a:avLst/>
            <a:gdLst/>
            <a:ahLst/>
            <a:cxnLst/>
            <a:rect l="l" t="t" r="r" b="b"/>
            <a:pathLst>
              <a:path w="4923790" h="1270">
                <a:moveTo>
                  <a:pt x="0" y="914"/>
                </a:moveTo>
                <a:lnTo>
                  <a:pt x="4923675" y="0"/>
                </a:lnTo>
              </a:path>
            </a:pathLst>
          </a:custGeom>
          <a:ln w="25399">
            <a:solidFill>
              <a:srgbClr val="686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49">
            <a:extLst>
              <a:ext uri="{FF2B5EF4-FFF2-40B4-BE49-F238E27FC236}">
                <a16:creationId xmlns:a16="http://schemas.microsoft.com/office/drawing/2014/main" id="{6BC60E0F-BB91-4647-9EF8-D482F5E7EB6D}"/>
              </a:ext>
            </a:extLst>
          </p:cNvPr>
          <p:cNvSpPr/>
          <p:nvPr/>
        </p:nvSpPr>
        <p:spPr>
          <a:xfrm>
            <a:off x="6718527" y="5351468"/>
            <a:ext cx="4620260" cy="635"/>
          </a:xfrm>
          <a:custGeom>
            <a:avLst/>
            <a:gdLst/>
            <a:ahLst/>
            <a:cxnLst/>
            <a:rect l="l" t="t" r="r" b="b"/>
            <a:pathLst>
              <a:path w="4620259" h="635">
                <a:moveTo>
                  <a:pt x="0" y="266"/>
                </a:moveTo>
                <a:lnTo>
                  <a:pt x="4619675" y="0"/>
                </a:lnTo>
              </a:path>
            </a:pathLst>
          </a:custGeom>
          <a:ln w="25399">
            <a:solidFill>
              <a:srgbClr val="686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174114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C4441-ED92-B54C-898C-9B1A5D15660D}"/>
              </a:ext>
            </a:extLst>
          </p:cNvPr>
          <p:cNvSpPr txBox="1">
            <a:spLocks/>
          </p:cNvSpPr>
          <p:nvPr/>
        </p:nvSpPr>
        <p:spPr>
          <a:xfrm>
            <a:off x="1585080" y="610037"/>
            <a:ext cx="10262366" cy="472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-120" baseline="0">
                <a:ln>
                  <a:noFill/>
                </a:ln>
                <a:solidFill>
                  <a:srgbClr val="263D56"/>
                </a:solidFill>
                <a:uFillTx/>
                <a:latin typeface="Calibri Light" charset="0"/>
                <a:ea typeface="Calibri Light" charset="0"/>
                <a:cs typeface="Calibri Light" charset="0"/>
                <a:sym typeface="Calibri Light"/>
              </a:defRPr>
            </a:lvl1pPr>
            <a:lvl2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-120" baseline="0">
                <a:ln>
                  <a:noFill/>
                </a:ln>
                <a:solidFill>
                  <a:srgbClr val="263D56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2pPr>
            <a:lvl3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-120" baseline="0">
                <a:ln>
                  <a:noFill/>
                </a:ln>
                <a:solidFill>
                  <a:srgbClr val="263D56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3pPr>
            <a:lvl4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-120" baseline="0">
                <a:ln>
                  <a:noFill/>
                </a:ln>
                <a:solidFill>
                  <a:srgbClr val="263D56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4pPr>
            <a:lvl5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-120" baseline="0">
                <a:ln>
                  <a:noFill/>
                </a:ln>
                <a:solidFill>
                  <a:srgbClr val="263D56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5pPr>
            <a:lvl6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-120" baseline="0">
                <a:ln>
                  <a:noFill/>
                </a:ln>
                <a:solidFill>
                  <a:srgbClr val="263D56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6pPr>
            <a:lvl7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-120" baseline="0">
                <a:ln>
                  <a:noFill/>
                </a:ln>
                <a:solidFill>
                  <a:srgbClr val="263D56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7pPr>
            <a:lvl8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-120" baseline="0">
                <a:ln>
                  <a:noFill/>
                </a:ln>
                <a:solidFill>
                  <a:srgbClr val="263D56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8pPr>
            <a:lvl9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-120" baseline="0">
                <a:ln>
                  <a:noFill/>
                </a:ln>
                <a:solidFill>
                  <a:srgbClr val="263D56"/>
                </a:solidFill>
                <a:uFillTx/>
                <a:latin typeface="+mn-lt"/>
                <a:ea typeface="+mn-ea"/>
                <a:cs typeface="+mn-cs"/>
                <a:sym typeface="Calibri Light"/>
              </a:defRPr>
            </a:lvl9pPr>
          </a:lstStyle>
          <a:p>
            <a:pPr hangingPunct="1"/>
            <a:r>
              <a:rPr lang="en-GB" sz="3500" b="1" dirty="0">
                <a:latin typeface="Calibri" panose="020F0502020204030204" pitchFamily="34" charset="0"/>
                <a:cs typeface="Times New Roman" panose="02020603050405020304" pitchFamily="18" charset="0"/>
              </a:rPr>
              <a:t>The Way Forward: Keeping the Memories of our Hero Alive</a:t>
            </a:r>
            <a:endParaRPr lang="en-KE" sz="35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247A42-EFDF-B045-BC44-D868A25177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" t="6063" r="36526" b="3233"/>
          <a:stretch/>
        </p:blipFill>
        <p:spPr>
          <a:xfrm flipH="1">
            <a:off x="4690470" y="1595928"/>
            <a:ext cx="6809599" cy="4719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C6A396-4504-8A41-BBEC-CC83139E06DC}"/>
              </a:ext>
            </a:extLst>
          </p:cNvPr>
          <p:cNvSpPr/>
          <p:nvPr/>
        </p:nvSpPr>
        <p:spPr>
          <a:xfrm>
            <a:off x="1581942" y="4420251"/>
            <a:ext cx="280108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6A141"/>
              </a:buCl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263D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 a Scholarship in his name – </a:t>
            </a:r>
            <a:r>
              <a:rPr lang="en-GB" sz="1850" b="1" i="1" dirty="0">
                <a:solidFill>
                  <a:srgbClr val="263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Benno </a:t>
            </a:r>
            <a:r>
              <a:rPr lang="en-GB" sz="1850" b="1" i="1" dirty="0" err="1">
                <a:solidFill>
                  <a:srgbClr val="263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Ndulu</a:t>
            </a:r>
            <a:r>
              <a:rPr lang="en-GB" sz="1850" b="1" i="1" dirty="0">
                <a:solidFill>
                  <a:srgbClr val="263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Scholarship Award</a:t>
            </a:r>
            <a:r>
              <a:rPr lang="en-GB" sz="1850" b="1" dirty="0">
                <a:solidFill>
                  <a:srgbClr val="263D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263D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GB" sz="1850" dirty="0">
                <a:solidFill>
                  <a:srgbClr val="263D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>
                <a:solidFill>
                  <a:srgbClr val="263D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best male and female candidates every year in the AERC Training programmes.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4456BE-84AC-5C4B-B494-898847E25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30" y="1677561"/>
            <a:ext cx="1050397" cy="9941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EB2B212-38B1-3E47-9409-10370D22BA08}"/>
              </a:ext>
            </a:extLst>
          </p:cNvPr>
          <p:cNvSpPr/>
          <p:nvPr/>
        </p:nvSpPr>
        <p:spPr>
          <a:xfrm>
            <a:off x="1556235" y="1628532"/>
            <a:ext cx="2980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6A141"/>
              </a:buCl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263D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Memorial Lectures during the December 2021</a:t>
            </a:r>
            <a:br>
              <a:rPr lang="en-GB" b="1" dirty="0">
                <a:solidFill>
                  <a:srgbClr val="263D5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>
                <a:solidFill>
                  <a:srgbClr val="263D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Bi-Annual Conference.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8F510-EAC3-FF41-8785-088BD6837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30" y="3084316"/>
            <a:ext cx="885386" cy="9941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B5B6E62-75D8-1442-84CD-328D7AFF5D22}"/>
              </a:ext>
            </a:extLst>
          </p:cNvPr>
          <p:cNvSpPr/>
          <p:nvPr/>
        </p:nvSpPr>
        <p:spPr>
          <a:xfrm>
            <a:off x="1570001" y="3084316"/>
            <a:ext cx="25989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6A141"/>
              </a:buCl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263D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Publication of a Volume in Benno’s memory.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9B9F3D-ACEE-174C-8C78-D5DC5D2E5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76" y="4574233"/>
            <a:ext cx="1154893" cy="9488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6CB349-DEB4-CC46-9AA7-40F83C9C47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773" y="846400"/>
            <a:ext cx="4268079" cy="44970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30FD26-B059-0B4E-8D07-51954C77AA8C}"/>
              </a:ext>
            </a:extLst>
          </p:cNvPr>
          <p:cNvSpPr/>
          <p:nvPr/>
        </p:nvSpPr>
        <p:spPr>
          <a:xfrm>
            <a:off x="9391038" y="1595928"/>
            <a:ext cx="256017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 do believe that the increase in political pluralism, in combination with greater unity among African aid donors, bodes well for a continuation of Africa’s growth recovery.”</a:t>
            </a:r>
            <a:endParaRPr lang="en-AF" sz="1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7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Benno </a:t>
            </a:r>
            <a:r>
              <a:rPr lang="en-GB" sz="17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Ndulu</a:t>
            </a:r>
            <a:endParaRPr lang="en-AF" sz="1700" b="1" i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9752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0000FF"/>
      </a:hlink>
      <a:folHlink>
        <a:srgbClr val="FF00FF"/>
      </a:folHlink>
    </a:clrScheme>
    <a:fontScheme name="Metropolitan">
      <a:majorFont>
        <a:latin typeface="Helvetica"/>
        <a:ea typeface="Helvetica"/>
        <a:cs typeface="Helvetica"/>
      </a:majorFont>
      <a:minorFont>
        <a:latin typeface="Calibri Light"/>
        <a:ea typeface="Calibri Light"/>
        <a:cs typeface="Calibri Light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Metropolitan">
  <a:themeElements>
    <a:clrScheme name="Metropolit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0000FF"/>
      </a:hlink>
      <a:folHlink>
        <a:srgbClr val="FF00FF"/>
      </a:folHlink>
    </a:clrScheme>
    <a:fontScheme name="Metropolitan">
      <a:majorFont>
        <a:latin typeface="Helvetica"/>
        <a:ea typeface="Helvetica"/>
        <a:cs typeface="Helvetica"/>
      </a:majorFont>
      <a:minorFont>
        <a:latin typeface="Calibri Light"/>
        <a:ea typeface="Calibri Light"/>
        <a:cs typeface="Calibri Light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0000FF"/>
      </a:hlink>
      <a:folHlink>
        <a:srgbClr val="FF00FF"/>
      </a:folHlink>
    </a:clrScheme>
    <a:fontScheme name="Metropolitan">
      <a:majorFont>
        <a:latin typeface="Helvetica"/>
        <a:ea typeface="Helvetica"/>
        <a:cs typeface="Helvetica"/>
      </a:majorFont>
      <a:minorFont>
        <a:latin typeface="Calibri Light"/>
        <a:ea typeface="Calibri Light"/>
        <a:cs typeface="Calibri Light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71404</TotalTime>
  <Words>1250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Myriad Pro</vt:lpstr>
      <vt:lpstr>Wingdings</vt:lpstr>
      <vt:lpstr>Metropolitan</vt:lpstr>
      <vt:lpstr>1_Metropolitan</vt:lpstr>
      <vt:lpstr>Celebrating  Prof. Benno Ndulu An Intellectual and Policy Leader</vt:lpstr>
      <vt:lpstr>The AERC that Benno helped to Create:  Its Approach to Capacity Building   and Knowledge Generation</vt:lpstr>
      <vt:lpstr>Benno Ndulu: The Thought Leader</vt:lpstr>
      <vt:lpstr>Benno Ndulu: Leading Innovations in Capacity Building</vt:lpstr>
      <vt:lpstr>Benno Ndulu: Leading Policy Advisory</vt:lpstr>
      <vt:lpstr>Benno Ndulu: The Policy Leader</vt:lpstr>
      <vt:lpstr>A Friend and a Mentor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Economic Research Consortium</dc:title>
  <dc:creator>Lydiah Auma</dc:creator>
  <cp:lastModifiedBy>Njuguna Ndung'u</cp:lastModifiedBy>
  <cp:revision>390</cp:revision>
  <cp:lastPrinted>2019-01-23T09:07:38Z</cp:lastPrinted>
  <dcterms:modified xsi:type="dcterms:W3CDTF">2021-09-06T05:17:14Z</dcterms:modified>
</cp:coreProperties>
</file>